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313" r:id="rId2"/>
    <p:sldId id="257" r:id="rId3"/>
    <p:sldId id="259" r:id="rId4"/>
    <p:sldId id="261" r:id="rId5"/>
    <p:sldId id="262" r:id="rId6"/>
    <p:sldId id="260" r:id="rId7"/>
    <p:sldId id="263" r:id="rId8"/>
    <p:sldId id="266" r:id="rId9"/>
    <p:sldId id="264" r:id="rId10"/>
    <p:sldId id="265" r:id="rId11"/>
    <p:sldId id="267" r:id="rId12"/>
    <p:sldId id="268" r:id="rId13"/>
    <p:sldId id="312" r:id="rId14"/>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0CB4"/>
    <a:srgbClr val="FCCEDB"/>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8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https://en.ppt-online.org/339855</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https://en.ppt-online.org/339855</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6795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https://cashflowinventory.com/blog/overstocking-and-understocking/</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https://en.ppt-online.org/339855</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54935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https://en.ppt-online.org/339855</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568014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https://cashflowinventory.com/blog/overstocking-and-understocking/</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46213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https://en.ppt-online.org/339855</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819473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https://en.ppt-online.org/339855</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75566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https://en.ppt-online.org/339855</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158570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https://en.ppt-online.org/339855</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18724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2382" y="4800600"/>
            <a:ext cx="9141619" cy="3429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1/20/2024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4847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2382" y="4800600"/>
            <a:ext cx="9141619" cy="3429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90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483864"/>
            <a:ext cx="7543800" cy="857250"/>
          </a:xfrm>
        </p:spPr>
        <p:txBody>
          <a:bodyPr lIns="91440" rIns="91440">
            <a:normAutofit/>
          </a:bodyPr>
          <a:lstStyle>
            <a:lvl1pPr marL="0" indent="0" algn="l">
              <a:buNone/>
              <a:defRPr sz="1800" cap="all" spc="150" baseline="0">
                <a:solidFill>
                  <a:schemeClr val="tx1"/>
                </a:solidFill>
                <a:latin typeface="+mn-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905744" y="3356056"/>
            <a:ext cx="7406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1/20/2024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97763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7"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485646" y="176493"/>
            <a:ext cx="6169598" cy="1561537"/>
          </a:xfrm>
        </p:spPr>
        <p:txBody>
          <a:bodyPr>
            <a:normAutofit/>
          </a:bodyPr>
          <a:lstStyle/>
          <a:p>
            <a:r>
              <a:rPr lang="en-IN" sz="4950" b="1" dirty="0" err="1">
                <a:solidFill>
                  <a:srgbClr val="7030A0"/>
                </a:solidFill>
              </a:rPr>
              <a:t>Brainware</a:t>
            </a:r>
            <a:r>
              <a:rPr lang="en-IN" sz="4950" b="1" dirty="0">
                <a:solidFill>
                  <a:srgbClr val="7030A0"/>
                </a:solidFill>
              </a:rPr>
              <a:t> University</a:t>
            </a:r>
            <a:br>
              <a:rPr lang="en-IN" sz="4950" b="1" dirty="0">
                <a:solidFill>
                  <a:srgbClr val="7030A0"/>
                </a:solidFill>
              </a:rPr>
            </a:br>
            <a:endParaRPr lang="en-US" sz="495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2303270" y="1909125"/>
            <a:ext cx="5235451" cy="2495303"/>
          </a:xfrm>
        </p:spPr>
        <p:txBody>
          <a:bodyPr>
            <a:normAutofit fontScale="92500" lnSpcReduction="20000"/>
          </a:bodyPr>
          <a:lstStyle/>
          <a:p>
            <a:pPr lvl="1" algn="l"/>
            <a:r>
              <a:rPr lang="en-US" sz="2400" b="1" dirty="0">
                <a:ln>
                  <a:solidFill>
                    <a:srgbClr val="7030A0"/>
                  </a:solidFill>
                </a:ln>
                <a:solidFill>
                  <a:srgbClr val="0070C0"/>
                </a:solidFill>
              </a:rPr>
              <a:t>Presented By:</a:t>
            </a:r>
          </a:p>
          <a:p>
            <a:pPr lvl="1" algn="l"/>
            <a:r>
              <a:rPr lang="en-US" b="1" dirty="0">
                <a:solidFill>
                  <a:srgbClr val="0070C0"/>
                </a:solidFill>
              </a:rPr>
              <a:t>Purnima </a:t>
            </a:r>
            <a:r>
              <a:rPr lang="en-US" b="1" dirty="0" err="1">
                <a:solidFill>
                  <a:srgbClr val="0070C0"/>
                </a:solidFill>
              </a:rPr>
              <a:t>Maity</a:t>
            </a:r>
            <a:r>
              <a:rPr lang="en-US" b="1" dirty="0">
                <a:solidFill>
                  <a:srgbClr val="0070C0"/>
                </a:solidFill>
              </a:rPr>
              <a:t> (BWU/MCA/22/004)</a:t>
            </a:r>
          </a:p>
          <a:p>
            <a:pPr lvl="1" algn="l"/>
            <a:r>
              <a:rPr lang="en-US" b="1" dirty="0">
                <a:solidFill>
                  <a:srgbClr val="0070C0"/>
                </a:solidFill>
              </a:rPr>
              <a:t>Sumit Sur (BWU/MCA/22/005)</a:t>
            </a:r>
          </a:p>
          <a:p>
            <a:pPr lvl="1" algn="l"/>
            <a:r>
              <a:rPr lang="en-US" b="1">
                <a:solidFill>
                  <a:srgbClr val="0070C0"/>
                </a:solidFill>
              </a:rPr>
              <a:t>Abhijit Haldar </a:t>
            </a:r>
            <a:r>
              <a:rPr lang="en-US" b="1" dirty="0">
                <a:solidFill>
                  <a:srgbClr val="0070C0"/>
                </a:solidFill>
              </a:rPr>
              <a:t>(BWU/MCA/22/012)</a:t>
            </a:r>
          </a:p>
          <a:p>
            <a:pPr lvl="1" algn="l"/>
            <a:r>
              <a:rPr lang="en-US" b="1" dirty="0" err="1">
                <a:solidFill>
                  <a:srgbClr val="0070C0"/>
                </a:solidFill>
              </a:rPr>
              <a:t>Subhranil</a:t>
            </a:r>
            <a:r>
              <a:rPr lang="en-US" b="1" dirty="0">
                <a:solidFill>
                  <a:srgbClr val="0070C0"/>
                </a:solidFill>
              </a:rPr>
              <a:t> Bhattacharjee(BWU/MCA/22/008)</a:t>
            </a:r>
          </a:p>
          <a:p>
            <a:pPr lvl="1" algn="l"/>
            <a:endParaRPr lang="en-US" b="1" dirty="0">
              <a:solidFill>
                <a:srgbClr val="0070C0"/>
              </a:solidFill>
            </a:endParaRPr>
          </a:p>
          <a:p>
            <a:pPr lvl="1" algn="l"/>
            <a:endParaRPr lang="en-US" b="1" dirty="0">
              <a:solidFill>
                <a:srgbClr val="0070C0"/>
              </a:solidFill>
            </a:endParaRPr>
          </a:p>
          <a:p>
            <a:pPr lvl="1" algn="l"/>
            <a:endParaRPr lang="en-US" b="1" dirty="0">
              <a:solidFill>
                <a:srgbClr val="0070C0"/>
              </a:solidFill>
            </a:endParaRPr>
          </a:p>
          <a:p>
            <a:pPr lvl="1" algn="l"/>
            <a:r>
              <a:rPr lang="en-US" b="1" dirty="0">
                <a:solidFill>
                  <a:srgbClr val="0070C0"/>
                </a:solidFill>
              </a:rPr>
              <a:t>Submission Date:25/11/23</a:t>
            </a:r>
          </a:p>
          <a:p>
            <a:endParaRPr lang="en-US"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7"/>
            <a:ext cx="2485645" cy="5143493"/>
          </a:xfrm>
          <a:prstGeom prst="rect">
            <a:avLst/>
          </a:prstGeom>
        </p:spPr>
      </p:pic>
      <p:pic>
        <p:nvPicPr>
          <p:cNvPr id="4" name="Picture 3">
            <a:extLst>
              <a:ext uri="{FF2B5EF4-FFF2-40B4-BE49-F238E27FC236}">
                <a16:creationId xmlns:a16="http://schemas.microsoft.com/office/drawing/2014/main" id="{C6474EEF-5549-F85F-D93F-14F8D7E07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852" y="176494"/>
            <a:ext cx="890801" cy="833717"/>
          </a:xfrm>
          <a:prstGeom prst="ellipse">
            <a:avLst/>
          </a:prstGeom>
          <a:ln w="63500" cap="rnd">
            <a:solidFill>
              <a:srgbClr val="333333"/>
            </a:solidFill>
          </a:ln>
          <a:effectLst>
            <a:glow rad="101600">
              <a:schemeClr val="accent3">
                <a:satMod val="175000"/>
                <a:alpha val="40000"/>
              </a:schemeClr>
            </a:glo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7E8BC1C7-295C-737F-DD59-3F7C48499A0B}"/>
              </a:ext>
            </a:extLst>
          </p:cNvPr>
          <p:cNvSpPr txBox="1"/>
          <p:nvPr/>
        </p:nvSpPr>
        <p:spPr>
          <a:xfrm>
            <a:off x="2714624" y="1276365"/>
            <a:ext cx="6236721" cy="707886"/>
          </a:xfrm>
          <a:prstGeom prst="rect">
            <a:avLst/>
          </a:prstGeom>
          <a:noFill/>
        </p:spPr>
        <p:txBody>
          <a:bodyPr wrap="square" rtlCol="0">
            <a:spAutoFit/>
          </a:bodyPr>
          <a:lstStyle/>
          <a:p>
            <a:r>
              <a:rPr lang="en-US" sz="2000" dirty="0">
                <a:ln w="22225">
                  <a:solidFill>
                    <a:schemeClr val="accent2"/>
                  </a:solidFill>
                  <a:prstDash val="solid"/>
                </a:ln>
                <a:solidFill>
                  <a:schemeClr val="accent5"/>
                </a:solidFill>
              </a:rPr>
              <a:t>INVENTORY (WAREHOUSE) STOCK MANAGEMENT SYSTEM 		         PROBLEM AND SOLUTION ANALYSIS</a:t>
            </a:r>
            <a:endParaRPr lang="en-IN" sz="2000" dirty="0">
              <a:ln w="22225">
                <a:solidFill>
                  <a:schemeClr val="accent2"/>
                </a:solidFill>
                <a:prstDash val="solid"/>
              </a:ln>
              <a:solidFill>
                <a:schemeClr val="accent5"/>
              </a:solidFill>
            </a:endParaRPr>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4572000"/>
            <a:ext cx="9144000" cy="576072"/>
          </a:xfrm>
          <a:prstGeom prst="rect">
            <a:avLst/>
          </a:prstGeom>
          <a:solidFill>
            <a:srgbClr val="3B4D54"/>
          </a:solidFill>
          <a:ln/>
        </p:spPr>
      </p:sp>
      <p:sp>
        <p:nvSpPr>
          <p:cNvPr id="3" name="Shape 1"/>
          <p:cNvSpPr/>
          <p:nvPr/>
        </p:nvSpPr>
        <p:spPr>
          <a:xfrm>
            <a:off x="8503920" y="4572000"/>
            <a:ext cx="640080" cy="576072"/>
          </a:xfrm>
          <a:prstGeom prst="rect">
            <a:avLst/>
          </a:prstGeom>
          <a:solidFill>
            <a:srgbClr val="B9BAB5"/>
          </a:solidFill>
          <a:ln/>
        </p:spPr>
      </p:sp>
      <p:sp>
        <p:nvSpPr>
          <p:cNvPr id="4" name="Text 2"/>
          <p:cNvSpPr/>
          <p:nvPr/>
        </p:nvSpPr>
        <p:spPr>
          <a:xfrm>
            <a:off x="8503920" y="4572000"/>
            <a:ext cx="640080" cy="576072"/>
          </a:xfrm>
          <a:prstGeom prst="rect">
            <a:avLst/>
          </a:prstGeom>
          <a:noFill/>
          <a:ln/>
        </p:spPr>
        <p:txBody>
          <a:bodyPr wrap="square" rtlCol="0" anchor="ctr"/>
          <a:lstStyle/>
          <a:p>
            <a:pPr algn="ctr"/>
            <a:endParaRPr lang="en-US" sz="1600" dirty="0"/>
          </a:p>
        </p:txBody>
      </p:sp>
      <p:sp>
        <p:nvSpPr>
          <p:cNvPr id="7" name="Text 3"/>
          <p:cNvSpPr/>
          <p:nvPr/>
        </p:nvSpPr>
        <p:spPr>
          <a:xfrm>
            <a:off x="694266" y="190500"/>
            <a:ext cx="3782907" cy="761999"/>
          </a:xfrm>
          <a:prstGeom prst="rect">
            <a:avLst/>
          </a:prstGeom>
          <a:noFill/>
          <a:ln/>
        </p:spPr>
        <p:txBody>
          <a:bodyPr wrap="square" rtlCol="0" anchor="ctr"/>
          <a:lstStyle/>
          <a:p>
            <a:r>
              <a:rPr lang="en-US" sz="3600" b="1" dirty="0">
                <a:solidFill>
                  <a:srgbClr val="FE8D3F"/>
                </a:solidFill>
                <a:latin typeface="Lucida Fax" panose="02060602050505020204" pitchFamily="18" charset="0"/>
                <a:ea typeface="Lucida Grande" pitchFamily="34" charset="-122"/>
              </a:rPr>
              <a:t>Prototype</a:t>
            </a:r>
            <a:endParaRPr lang="en-US" sz="3600" dirty="0">
              <a:latin typeface="Lucida Fax" panose="02060602050505020204" pitchFamily="18" charset="0"/>
            </a:endParaRPr>
          </a:p>
        </p:txBody>
      </p:sp>
      <p:pic>
        <p:nvPicPr>
          <p:cNvPr id="10" name="Picture 9">
            <a:extLst>
              <a:ext uri="{FF2B5EF4-FFF2-40B4-BE49-F238E27FC236}">
                <a16:creationId xmlns:a16="http://schemas.microsoft.com/office/drawing/2014/main" id="{D990A216-180D-92A2-5E2B-5640C7D9C12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3634" t="16329" b="59967"/>
          <a:stretch/>
        </p:blipFill>
        <p:spPr>
          <a:xfrm>
            <a:off x="5689600" y="1752178"/>
            <a:ext cx="2675467" cy="1639144"/>
          </a:xfrm>
          <a:prstGeom prst="rect">
            <a:avLst/>
          </a:prstGeom>
        </p:spPr>
      </p:pic>
      <p:pic>
        <p:nvPicPr>
          <p:cNvPr id="8" name="Picture 7">
            <a:extLst>
              <a:ext uri="{FF2B5EF4-FFF2-40B4-BE49-F238E27FC236}">
                <a16:creationId xmlns:a16="http://schemas.microsoft.com/office/drawing/2014/main" id="{A7BBE122-CE19-81F0-6308-40E1FFF0058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609600" y="1114425"/>
            <a:ext cx="5000625" cy="2914650"/>
          </a:xfrm>
          <a:prstGeom prst="rect">
            <a:avLst/>
          </a:prstGeom>
        </p:spPr>
      </p:pic>
    </p:spTree>
    <p:extLst>
      <p:ext uri="{BB962C8B-B14F-4D97-AF65-F5344CB8AC3E}">
        <p14:creationId xmlns:p14="http://schemas.microsoft.com/office/powerpoint/2010/main" val="402645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2"/>
          <p:cNvSpPr/>
          <p:nvPr/>
        </p:nvSpPr>
        <p:spPr>
          <a:xfrm>
            <a:off x="8503920" y="4572000"/>
            <a:ext cx="640080" cy="576072"/>
          </a:xfrm>
          <a:prstGeom prst="rect">
            <a:avLst/>
          </a:prstGeom>
          <a:noFill/>
          <a:ln/>
        </p:spPr>
        <p:txBody>
          <a:bodyPr wrap="square" rtlCol="0" anchor="ctr"/>
          <a:lstStyle/>
          <a:p>
            <a:pPr algn="ctr"/>
            <a:endParaRPr lang="en-US" sz="1600" dirty="0"/>
          </a:p>
        </p:txBody>
      </p:sp>
      <p:sp>
        <p:nvSpPr>
          <p:cNvPr id="7" name="Text 3"/>
          <p:cNvSpPr/>
          <p:nvPr/>
        </p:nvSpPr>
        <p:spPr>
          <a:xfrm>
            <a:off x="882227" y="460782"/>
            <a:ext cx="8090747" cy="822960"/>
          </a:xfrm>
          <a:prstGeom prst="rect">
            <a:avLst/>
          </a:prstGeom>
          <a:solidFill>
            <a:schemeClr val="accent1">
              <a:lumMod val="60000"/>
              <a:lumOff val="40000"/>
            </a:schemeClr>
          </a:solidFill>
          <a:ln/>
          <a:scene3d>
            <a:camera prst="perspectiveRight"/>
            <a:lightRig rig="threePt" dir="t"/>
          </a:scene3d>
        </p:spPr>
        <p:txBody>
          <a:bodyPr wrap="square" rtlCol="0" anchor="ctr">
            <a:scene3d>
              <a:camera prst="orthographicFront"/>
              <a:lightRig rig="soft" dir="t">
                <a:rot lat="0" lon="0" rev="15600000"/>
              </a:lightRig>
            </a:scene3d>
            <a:sp3d extrusionH="57150" prstMaterial="softEdge">
              <a:bevelT w="25400" h="38100"/>
            </a:sp3d>
          </a:bodyPr>
          <a:lstStyle/>
          <a:p>
            <a:r>
              <a:rPr lang="en-US" sz="6000" b="1" dirty="0">
                <a:ln w="22225">
                  <a:solidFill>
                    <a:schemeClr val="accent2"/>
                  </a:solidFill>
                  <a:prstDash val="solid"/>
                </a:ln>
                <a:solidFill>
                  <a:schemeClr val="accent2">
                    <a:lumMod val="40000"/>
                    <a:lumOff val="60000"/>
                  </a:schemeClr>
                </a:solidFill>
              </a:rPr>
              <a:t>Conclusion</a:t>
            </a:r>
          </a:p>
        </p:txBody>
      </p:sp>
      <p:sp>
        <p:nvSpPr>
          <p:cNvPr id="6" name="TextBox 5">
            <a:extLst>
              <a:ext uri="{FF2B5EF4-FFF2-40B4-BE49-F238E27FC236}">
                <a16:creationId xmlns:a16="http://schemas.microsoft.com/office/drawing/2014/main" id="{EB2017F9-0260-9387-4216-3153AF52BBA6}"/>
              </a:ext>
            </a:extLst>
          </p:cNvPr>
          <p:cNvSpPr txBox="1"/>
          <p:nvPr/>
        </p:nvSpPr>
        <p:spPr>
          <a:xfrm>
            <a:off x="733213" y="1715499"/>
            <a:ext cx="7489614" cy="1065676"/>
          </a:xfrm>
          <a:prstGeom prst="rect">
            <a:avLst/>
          </a:prstGeom>
          <a:noFill/>
        </p:spPr>
        <p:txBody>
          <a:bodyPr wrap="square">
            <a:spAutoFit/>
          </a:bodyPr>
          <a:lstStyle/>
          <a:p>
            <a:pPr lvl="0">
              <a:lnSpc>
                <a:spcPct val="107000"/>
              </a:lnSpc>
              <a:spcAft>
                <a:spcPts val="800"/>
              </a:spcAft>
              <a:buSzPts val="1000"/>
              <a:tabLst>
                <a:tab pos="457200" algn="l"/>
              </a:tabLst>
            </a:pPr>
            <a:r>
              <a:rPr lang="en-US" sz="2000" b="0" i="0" dirty="0">
                <a:solidFill>
                  <a:srgbClr val="0F0F0F"/>
                </a:solidFill>
                <a:effectLst/>
                <a:latin typeface="Söhne"/>
              </a:rPr>
              <a:t>Implementing an IoT-based food inventory system offers advantages such as real-time visibility, improved accuracy, and enhanced efficiency in managing and tracking products.</a:t>
            </a:r>
            <a:endParaRPr lang="en-IN" sz="2000" dirty="0"/>
          </a:p>
        </p:txBody>
      </p:sp>
      <p:pic>
        <p:nvPicPr>
          <p:cNvPr id="5" name="Picture 4">
            <a:extLst>
              <a:ext uri="{FF2B5EF4-FFF2-40B4-BE49-F238E27FC236}">
                <a16:creationId xmlns:a16="http://schemas.microsoft.com/office/drawing/2014/main" id="{9D50AD4A-45BA-2CC1-DF26-992D2A5709A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7339" t="3687" r="14576" b="13481"/>
          <a:stretch/>
        </p:blipFill>
        <p:spPr>
          <a:xfrm>
            <a:off x="2492588" y="2740681"/>
            <a:ext cx="3874346" cy="2264410"/>
          </a:xfrm>
          <a:prstGeom prst="rect">
            <a:avLst/>
          </a:prstGeom>
        </p:spPr>
      </p:pic>
    </p:spTree>
    <p:extLst>
      <p:ext uri="{BB962C8B-B14F-4D97-AF65-F5344CB8AC3E}">
        <p14:creationId xmlns:p14="http://schemas.microsoft.com/office/powerpoint/2010/main" val="990044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2"/>
          <p:cNvSpPr/>
          <p:nvPr/>
        </p:nvSpPr>
        <p:spPr>
          <a:xfrm>
            <a:off x="8503920" y="4572000"/>
            <a:ext cx="640080" cy="576072"/>
          </a:xfrm>
          <a:prstGeom prst="rect">
            <a:avLst/>
          </a:prstGeom>
          <a:noFill/>
          <a:ln/>
        </p:spPr>
        <p:txBody>
          <a:bodyPr wrap="square" rtlCol="0" anchor="ctr"/>
          <a:lstStyle/>
          <a:p>
            <a:pPr algn="ctr"/>
            <a:endParaRPr lang="en-US" sz="1600" dirty="0"/>
          </a:p>
        </p:txBody>
      </p:sp>
      <p:sp>
        <p:nvSpPr>
          <p:cNvPr id="5" name="TextBox 4">
            <a:extLst>
              <a:ext uri="{FF2B5EF4-FFF2-40B4-BE49-F238E27FC236}">
                <a16:creationId xmlns:a16="http://schemas.microsoft.com/office/drawing/2014/main" id="{89428DA0-301C-DBA1-9ED4-45B73CEA7777}"/>
              </a:ext>
            </a:extLst>
          </p:cNvPr>
          <p:cNvSpPr txBox="1"/>
          <p:nvPr/>
        </p:nvSpPr>
        <p:spPr>
          <a:xfrm>
            <a:off x="812801" y="681917"/>
            <a:ext cx="7918026" cy="2954655"/>
          </a:xfrm>
          <a:prstGeom prst="rect">
            <a:avLst/>
          </a:prstGeom>
          <a:noFill/>
        </p:spPr>
        <p:txBody>
          <a:bodyPr wrap="square">
            <a:spAutoFit/>
          </a:bodyPr>
          <a:lstStyle/>
          <a:p>
            <a:pPr algn="l"/>
            <a:r>
              <a:rPr lang="en-US" sz="4000" i="0" dirty="0">
                <a:ln w="0"/>
                <a:solidFill>
                  <a:srgbClr val="2C0CB4"/>
                </a:solidFill>
                <a:effectLst>
                  <a:outerShdw blurRad="38100" dist="25400" dir="5400000" algn="ctr" rotWithShape="0">
                    <a:srgbClr val="6E747A">
                      <a:alpha val="43000"/>
                    </a:srgbClr>
                  </a:outerShdw>
                </a:effectLst>
                <a:latin typeface="ff1"/>
              </a:rPr>
              <a:t>References</a:t>
            </a:r>
          </a:p>
          <a:p>
            <a:pPr algn="l"/>
            <a:r>
              <a:rPr lang="en-US" sz="1600" b="0" i="0" dirty="0">
                <a:solidFill>
                  <a:srgbClr val="000000"/>
                </a:solidFill>
                <a:effectLst/>
                <a:latin typeface="ff2"/>
              </a:rPr>
              <a:t>1. </a:t>
            </a:r>
            <a:r>
              <a:rPr lang="en-US" sz="1600" b="0" i="0" dirty="0" err="1">
                <a:solidFill>
                  <a:srgbClr val="000000"/>
                </a:solidFill>
                <a:effectLst/>
                <a:latin typeface="ff2"/>
              </a:rPr>
              <a:t>EunSu</a:t>
            </a:r>
            <a:r>
              <a:rPr lang="en-US" sz="1600" b="0" i="0" dirty="0">
                <a:solidFill>
                  <a:srgbClr val="000000"/>
                </a:solidFill>
                <a:effectLst/>
                <a:latin typeface="ff2"/>
              </a:rPr>
              <a:t> Lee, </a:t>
            </a:r>
            <a:r>
              <a:rPr lang="en-US" sz="1600" b="0" i="0" dirty="0" err="1">
                <a:solidFill>
                  <a:srgbClr val="000000"/>
                </a:solidFill>
                <a:effectLst/>
                <a:latin typeface="ff2"/>
              </a:rPr>
              <a:t>Kambiz</a:t>
            </a:r>
            <a:r>
              <a:rPr lang="en-US" sz="1600" b="0" i="0" dirty="0">
                <a:solidFill>
                  <a:srgbClr val="000000"/>
                </a:solidFill>
                <a:effectLst/>
                <a:latin typeface="ff2"/>
              </a:rPr>
              <a:t> </a:t>
            </a:r>
            <a:r>
              <a:rPr lang="en-US" sz="1600" b="0" i="0" dirty="0" err="1">
                <a:solidFill>
                  <a:srgbClr val="000000"/>
                </a:solidFill>
                <a:effectLst/>
                <a:latin typeface="ff2"/>
              </a:rPr>
              <a:t>farahmand</a:t>
            </a:r>
            <a:r>
              <a:rPr lang="en-US" sz="1600" b="0" i="0" dirty="0">
                <a:solidFill>
                  <a:srgbClr val="000000"/>
                </a:solidFill>
                <a:effectLst/>
                <a:latin typeface="ff2"/>
              </a:rPr>
              <a:t> </a:t>
            </a:r>
            <a:r>
              <a:rPr lang="en-US" sz="1600" b="0" i="0" dirty="0">
                <a:solidFill>
                  <a:srgbClr val="000000"/>
                </a:solidFill>
                <a:effectLst/>
                <a:latin typeface="ff5"/>
              </a:rPr>
              <a:t>“</a:t>
            </a:r>
            <a:r>
              <a:rPr lang="en-US" sz="1600" b="0" i="0" dirty="0">
                <a:solidFill>
                  <a:srgbClr val="000000"/>
                </a:solidFill>
                <a:effectLst/>
                <a:latin typeface="ff2"/>
              </a:rPr>
              <a:t>Simulation Of A Base Stock Inventory Management System</a:t>
            </a:r>
          </a:p>
          <a:p>
            <a:pPr algn="l"/>
            <a:r>
              <a:rPr lang="en-US" sz="1600" b="0" i="0" dirty="0">
                <a:solidFill>
                  <a:srgbClr val="000000"/>
                </a:solidFill>
                <a:effectLst/>
                <a:latin typeface="ff2"/>
              </a:rPr>
              <a:t>Integrated With Transportation Strategies Of A Logistics </a:t>
            </a:r>
            <a:r>
              <a:rPr lang="en-US" sz="1600" b="0" i="0" dirty="0" err="1">
                <a:solidFill>
                  <a:srgbClr val="000000"/>
                </a:solidFill>
                <a:effectLst/>
                <a:latin typeface="ff2"/>
              </a:rPr>
              <a:t>Network,</a:t>
            </a:r>
            <a:r>
              <a:rPr lang="en-US" sz="1600" b="0" i="0" dirty="0" err="1">
                <a:solidFill>
                  <a:srgbClr val="000000"/>
                </a:solidFill>
                <a:effectLst/>
                <a:latin typeface="ff5"/>
              </a:rPr>
              <a:t>”</a:t>
            </a:r>
            <a:r>
              <a:rPr lang="en-US" sz="1600" b="0" i="0" dirty="0" err="1">
                <a:solidFill>
                  <a:srgbClr val="000000"/>
                </a:solidFill>
                <a:effectLst/>
                <a:latin typeface="ff2"/>
              </a:rPr>
              <a:t>Proceedings</a:t>
            </a:r>
            <a:r>
              <a:rPr lang="en-US" sz="1600" b="0" i="0" dirty="0">
                <a:solidFill>
                  <a:srgbClr val="000000"/>
                </a:solidFill>
                <a:effectLst/>
                <a:latin typeface="ff2"/>
              </a:rPr>
              <a:t> of the 2010</a:t>
            </a:r>
          </a:p>
          <a:p>
            <a:pPr algn="l"/>
            <a:r>
              <a:rPr lang="en-US" sz="1600" b="0" i="0" dirty="0">
                <a:solidFill>
                  <a:srgbClr val="000000"/>
                </a:solidFill>
                <a:effectLst/>
                <a:latin typeface="ff2"/>
              </a:rPr>
              <a:t>Winter Simulation Conference.</a:t>
            </a:r>
          </a:p>
          <a:p>
            <a:pPr algn="l"/>
            <a:r>
              <a:rPr lang="en-US" sz="1600" b="0" i="0" dirty="0">
                <a:solidFill>
                  <a:srgbClr val="000000"/>
                </a:solidFill>
                <a:effectLst/>
                <a:latin typeface="ff2"/>
              </a:rPr>
              <a:t>2. O. </a:t>
            </a:r>
            <a:r>
              <a:rPr lang="en-US" sz="1600" b="0" i="0" dirty="0" err="1">
                <a:solidFill>
                  <a:srgbClr val="000000"/>
                </a:solidFill>
                <a:effectLst/>
                <a:latin typeface="ff2"/>
              </a:rPr>
              <a:t>Jukic</a:t>
            </a:r>
            <a:r>
              <a:rPr lang="en-US" sz="1600" b="0" i="0" dirty="0">
                <a:solidFill>
                  <a:srgbClr val="000000"/>
                </a:solidFill>
                <a:effectLst/>
                <a:latin typeface="ff2"/>
              </a:rPr>
              <a:t>, I. </a:t>
            </a:r>
            <a:r>
              <a:rPr lang="en-US" sz="1600" b="0" i="0" dirty="0" err="1">
                <a:solidFill>
                  <a:srgbClr val="000000"/>
                </a:solidFill>
                <a:effectLst/>
                <a:latin typeface="ff2"/>
              </a:rPr>
              <a:t>Hedi</a:t>
            </a:r>
            <a:r>
              <a:rPr lang="en-US" sz="1600" b="0" i="0" dirty="0">
                <a:solidFill>
                  <a:srgbClr val="000000"/>
                </a:solidFill>
                <a:effectLst/>
                <a:latin typeface="ff2"/>
              </a:rPr>
              <a:t>, </a:t>
            </a:r>
            <a:r>
              <a:rPr lang="en-US" sz="1600" b="0" i="0" dirty="0">
                <a:solidFill>
                  <a:srgbClr val="000000"/>
                </a:solidFill>
                <a:effectLst/>
                <a:latin typeface="ff5"/>
              </a:rPr>
              <a:t>“</a:t>
            </a:r>
            <a:r>
              <a:rPr lang="en-US" sz="1600" b="0" i="0" dirty="0">
                <a:solidFill>
                  <a:srgbClr val="000000"/>
                </a:solidFill>
                <a:effectLst/>
                <a:latin typeface="ff2"/>
              </a:rPr>
              <a:t>Inventory management system for water supply </a:t>
            </a:r>
            <a:r>
              <a:rPr lang="en-US" sz="1600" b="0" i="0" dirty="0" err="1">
                <a:solidFill>
                  <a:srgbClr val="000000"/>
                </a:solidFill>
                <a:effectLst/>
                <a:latin typeface="ff2"/>
              </a:rPr>
              <a:t>network,</a:t>
            </a:r>
            <a:r>
              <a:rPr lang="en-US" sz="1600" b="0" i="0" dirty="0" err="1">
                <a:solidFill>
                  <a:srgbClr val="000000"/>
                </a:solidFill>
                <a:effectLst/>
                <a:latin typeface="ff5"/>
              </a:rPr>
              <a:t>”</a:t>
            </a:r>
            <a:r>
              <a:rPr lang="en-US" sz="1600" b="0" i="0" dirty="0" err="1">
                <a:solidFill>
                  <a:srgbClr val="000000"/>
                </a:solidFill>
                <a:effectLst/>
                <a:latin typeface="ff2"/>
              </a:rPr>
              <a:t>MIPRO</a:t>
            </a:r>
            <a:r>
              <a:rPr lang="en-US" sz="1600" b="0" i="0" dirty="0">
                <a:solidFill>
                  <a:srgbClr val="000000"/>
                </a:solidFill>
                <a:effectLst/>
                <a:latin typeface="ff2"/>
              </a:rPr>
              <a:t> 2014,</a:t>
            </a:r>
          </a:p>
          <a:p>
            <a:pPr algn="l"/>
            <a:r>
              <a:rPr lang="en-US" sz="1600" b="0" i="0" dirty="0">
                <a:solidFill>
                  <a:srgbClr val="000000"/>
                </a:solidFill>
                <a:effectLst/>
                <a:latin typeface="ff2"/>
              </a:rPr>
              <a:t>26</a:t>
            </a:r>
            <a:r>
              <a:rPr lang="en-US" sz="1600" b="0" i="0" dirty="0">
                <a:solidFill>
                  <a:srgbClr val="000000"/>
                </a:solidFill>
                <a:effectLst/>
                <a:latin typeface="ff5"/>
              </a:rPr>
              <a:t>–</a:t>
            </a:r>
            <a:r>
              <a:rPr lang="en-US" sz="1600" b="0" i="0" dirty="0">
                <a:solidFill>
                  <a:srgbClr val="000000"/>
                </a:solidFill>
                <a:effectLst/>
                <a:latin typeface="ff2"/>
              </a:rPr>
              <a:t>30 May 2014, </a:t>
            </a:r>
            <a:r>
              <a:rPr lang="en-US" sz="1600" b="0" i="0" dirty="0" err="1">
                <a:solidFill>
                  <a:srgbClr val="000000"/>
                </a:solidFill>
                <a:effectLst/>
                <a:latin typeface="ff2"/>
              </a:rPr>
              <a:t>Opatija</a:t>
            </a:r>
            <a:r>
              <a:rPr lang="en-US" sz="1600" b="0" i="0" dirty="0">
                <a:solidFill>
                  <a:srgbClr val="000000"/>
                </a:solidFill>
                <a:effectLst/>
                <a:latin typeface="ff2"/>
              </a:rPr>
              <a:t>, Croatia.</a:t>
            </a:r>
          </a:p>
          <a:p>
            <a:pPr algn="l"/>
            <a:r>
              <a:rPr lang="en-US" sz="1600" b="0" i="0" dirty="0">
                <a:solidFill>
                  <a:srgbClr val="000000"/>
                </a:solidFill>
                <a:effectLst/>
                <a:latin typeface="ff2"/>
              </a:rPr>
              <a:t>3. Liling Xia, </a:t>
            </a:r>
            <a:r>
              <a:rPr lang="en-US" sz="1600" b="0" i="0" dirty="0">
                <a:solidFill>
                  <a:srgbClr val="000000"/>
                </a:solidFill>
                <a:effectLst/>
                <a:latin typeface="ff5"/>
              </a:rPr>
              <a:t>“</a:t>
            </a:r>
            <a:r>
              <a:rPr lang="en-US" sz="1600" b="0" i="0" dirty="0">
                <a:solidFill>
                  <a:srgbClr val="000000"/>
                </a:solidFill>
                <a:effectLst/>
                <a:latin typeface="ff2"/>
              </a:rPr>
              <a:t>The Design and Implementation of Distributed Inventory Management System</a:t>
            </a:r>
          </a:p>
          <a:p>
            <a:pPr algn="l"/>
            <a:r>
              <a:rPr lang="en-US" sz="1600" b="0" i="0" dirty="0">
                <a:solidFill>
                  <a:srgbClr val="000000"/>
                </a:solidFill>
                <a:effectLst/>
                <a:latin typeface="ff2"/>
              </a:rPr>
              <a:t>Based on the Intranet </a:t>
            </a:r>
            <a:r>
              <a:rPr lang="en-US" sz="1600" b="0" i="0" dirty="0" err="1">
                <a:solidFill>
                  <a:srgbClr val="000000"/>
                </a:solidFill>
                <a:effectLst/>
                <a:latin typeface="ff2"/>
              </a:rPr>
              <a:t>Architecture,</a:t>
            </a:r>
            <a:r>
              <a:rPr lang="en-US" sz="1600" b="0" i="0" dirty="0" err="1">
                <a:solidFill>
                  <a:srgbClr val="000000"/>
                </a:solidFill>
                <a:effectLst/>
                <a:latin typeface="ff5"/>
              </a:rPr>
              <a:t>”</a:t>
            </a:r>
            <a:r>
              <a:rPr lang="en-US" sz="1600" b="0" i="0" dirty="0" err="1">
                <a:solidFill>
                  <a:srgbClr val="000000"/>
                </a:solidFill>
                <a:effectLst/>
                <a:latin typeface="ff2"/>
              </a:rPr>
              <a:t>Proceedings</a:t>
            </a:r>
            <a:r>
              <a:rPr lang="en-US" sz="1600" b="0" i="0" dirty="0">
                <a:solidFill>
                  <a:srgbClr val="000000"/>
                </a:solidFill>
                <a:effectLst/>
                <a:latin typeface="ff2"/>
              </a:rPr>
              <a:t> of the IEEE, International Conference on</a:t>
            </a:r>
          </a:p>
          <a:p>
            <a:pPr algn="l"/>
            <a:r>
              <a:rPr lang="en-US" sz="1600" b="0" i="0" dirty="0">
                <a:solidFill>
                  <a:srgbClr val="000000"/>
                </a:solidFill>
                <a:effectLst/>
                <a:latin typeface="ff2"/>
              </a:rPr>
              <a:t>Information and Automation, </a:t>
            </a:r>
            <a:r>
              <a:rPr lang="en-US" sz="1600" b="0" i="0" dirty="0" err="1">
                <a:solidFill>
                  <a:srgbClr val="000000"/>
                </a:solidFill>
                <a:effectLst/>
                <a:latin typeface="ff2"/>
              </a:rPr>
              <a:t>Shenzen</a:t>
            </a:r>
            <a:r>
              <a:rPr lang="en-US" sz="1600" b="0" i="0" dirty="0">
                <a:solidFill>
                  <a:srgbClr val="000000"/>
                </a:solidFill>
                <a:effectLst/>
                <a:latin typeface="ff2"/>
              </a:rPr>
              <a:t>, China June 2011.</a:t>
            </a:r>
          </a:p>
          <a:p>
            <a:pPr algn="l"/>
            <a:endParaRPr lang="en-US" b="0" i="0" dirty="0">
              <a:solidFill>
                <a:srgbClr val="000000"/>
              </a:solidFill>
              <a:effectLst/>
              <a:latin typeface="ff2"/>
            </a:endParaRPr>
          </a:p>
        </p:txBody>
      </p:sp>
    </p:spTree>
    <p:extLst>
      <p:ext uri="{BB962C8B-B14F-4D97-AF65-F5344CB8AC3E}">
        <p14:creationId xmlns:p14="http://schemas.microsoft.com/office/powerpoint/2010/main" val="519776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D79243-50C1-74D0-598D-AECFE360EF5A}"/>
              </a:ext>
            </a:extLst>
          </p:cNvPr>
          <p:cNvPicPr>
            <a:picLocks noChangeAspect="1"/>
          </p:cNvPicPr>
          <p:nvPr/>
        </p:nvPicPr>
        <p:blipFill>
          <a:blip r:embed="rId2"/>
          <a:stretch>
            <a:fillRect/>
          </a:stretch>
        </p:blipFill>
        <p:spPr>
          <a:xfrm>
            <a:off x="2062114" y="608029"/>
            <a:ext cx="5019773" cy="2962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35605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4572000"/>
            <a:ext cx="9144000" cy="576072"/>
          </a:xfrm>
          <a:prstGeom prst="rect">
            <a:avLst/>
          </a:prstGeom>
          <a:solidFill>
            <a:srgbClr val="3B4D54"/>
          </a:solidFill>
          <a:ln/>
        </p:spPr>
      </p:sp>
      <p:sp>
        <p:nvSpPr>
          <p:cNvPr id="3" name="Shape 1"/>
          <p:cNvSpPr/>
          <p:nvPr/>
        </p:nvSpPr>
        <p:spPr>
          <a:xfrm>
            <a:off x="8503920" y="4572000"/>
            <a:ext cx="640080" cy="576072"/>
          </a:xfrm>
          <a:prstGeom prst="rect">
            <a:avLst/>
          </a:prstGeom>
          <a:solidFill>
            <a:srgbClr val="B9BAB5"/>
          </a:solidFill>
          <a:ln/>
        </p:spPr>
      </p:sp>
      <p:sp>
        <p:nvSpPr>
          <p:cNvPr id="4" name="Text 2"/>
          <p:cNvSpPr/>
          <p:nvPr/>
        </p:nvSpPr>
        <p:spPr>
          <a:xfrm>
            <a:off x="8503920" y="4572000"/>
            <a:ext cx="640080" cy="576072"/>
          </a:xfrm>
          <a:prstGeom prst="rect">
            <a:avLst/>
          </a:prstGeom>
          <a:noFill/>
          <a:ln/>
        </p:spPr>
        <p:txBody>
          <a:bodyPr wrap="square" rtlCol="0" anchor="ctr"/>
          <a:lstStyle/>
          <a:p>
            <a:pPr algn="ctr"/>
            <a:endParaRPr lang="en-US" sz="1600" dirty="0"/>
          </a:p>
        </p:txBody>
      </p:sp>
      <p:sp>
        <p:nvSpPr>
          <p:cNvPr id="7" name="Text 3"/>
          <p:cNvSpPr/>
          <p:nvPr/>
        </p:nvSpPr>
        <p:spPr>
          <a:xfrm>
            <a:off x="457200" y="228600"/>
            <a:ext cx="8229600" cy="822960"/>
          </a:xfrm>
          <a:prstGeom prst="rect">
            <a:avLst/>
          </a:prstGeom>
          <a:noFill/>
          <a:ln/>
        </p:spPr>
        <p:txBody>
          <a:bodyPr wrap="square" rtlCol="0" anchor="ctr"/>
          <a:lstStyle/>
          <a:p>
            <a:r>
              <a:rPr lang="en-US" sz="3200" b="1" dirty="0">
                <a:solidFill>
                  <a:srgbClr val="FE8D3F"/>
                </a:solidFill>
                <a:latin typeface="Lucida Grande" pitchFamily="34" charset="0"/>
                <a:ea typeface="Lucida Grande" pitchFamily="34" charset="-122"/>
                <a:cs typeface="Lucida Grande" pitchFamily="34" charset="-120"/>
              </a:rPr>
              <a:t>Introduction</a:t>
            </a:r>
            <a:endParaRPr lang="en-US" sz="3200" dirty="0"/>
          </a:p>
        </p:txBody>
      </p:sp>
      <p:sp>
        <p:nvSpPr>
          <p:cNvPr id="8" name="Text 4"/>
          <p:cNvSpPr/>
          <p:nvPr/>
        </p:nvSpPr>
        <p:spPr>
          <a:xfrm>
            <a:off x="261938" y="911860"/>
            <a:ext cx="5743575" cy="3200400"/>
          </a:xfrm>
          <a:prstGeom prst="rect">
            <a:avLst/>
          </a:prstGeom>
          <a:noFill/>
          <a:ln/>
        </p:spPr>
        <p:txBody>
          <a:bodyPr wrap="square" rtlCol="0" anchor="t"/>
          <a:lstStyle/>
          <a:p>
            <a:pPr algn="just"/>
            <a:br>
              <a:rPr lang="en-US" sz="1600" dirty="0"/>
            </a:br>
            <a:r>
              <a:rPr lang="en-US" sz="1600" dirty="0">
                <a:solidFill>
                  <a:srgbClr val="222222"/>
                </a:solidFill>
                <a:latin typeface="Lucida Grande" pitchFamily="34" charset="0"/>
                <a:ea typeface="Lucida Grande" pitchFamily="34" charset="-122"/>
                <a:cs typeface="Lucida Grande" pitchFamily="34" charset="-120"/>
              </a:rPr>
              <a:t>This thesis explores Inventory Warehouse Management Systems (IWMS), looking at problems like having too little or too much stock. It emphasizes how the Internet of Things (IoT) can transform forecasting, providing smart solutions to make warehouse management more efficient and adaptable. Essentially, it's about using technology to navigate the challenges of modern markets and keep a balance between supply and demand.</a:t>
            </a:r>
            <a:endParaRPr lang="en-US" sz="1600" dirty="0"/>
          </a:p>
          <a:p>
            <a:endParaRPr lang="en-US" sz="1600" dirty="0"/>
          </a:p>
        </p:txBody>
      </p:sp>
      <p:pic>
        <p:nvPicPr>
          <p:cNvPr id="6" name="Picture 5">
            <a:extLst>
              <a:ext uri="{FF2B5EF4-FFF2-40B4-BE49-F238E27FC236}">
                <a16:creationId xmlns:a16="http://schemas.microsoft.com/office/drawing/2014/main" id="{F5914668-2A80-F91F-9116-6F21E85F2A28}"/>
              </a:ext>
            </a:extLst>
          </p:cNvPr>
          <p:cNvPicPr>
            <a:picLocks noChangeAspect="1"/>
          </p:cNvPicPr>
          <p:nvPr/>
        </p:nvPicPr>
        <p:blipFill rotWithShape="1">
          <a:blip r:embed="rId3"/>
          <a:srcRect l="61386" b="17857"/>
          <a:stretch/>
        </p:blipFill>
        <p:spPr>
          <a:xfrm>
            <a:off x="6096000" y="1051560"/>
            <a:ext cx="2971800" cy="2921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4572000"/>
            <a:ext cx="9144000" cy="576072"/>
          </a:xfrm>
          <a:prstGeom prst="rect">
            <a:avLst/>
          </a:prstGeom>
          <a:solidFill>
            <a:srgbClr val="3B4D54"/>
          </a:solidFill>
          <a:ln/>
        </p:spPr>
      </p:sp>
      <p:sp>
        <p:nvSpPr>
          <p:cNvPr id="3" name="Shape 1"/>
          <p:cNvSpPr/>
          <p:nvPr/>
        </p:nvSpPr>
        <p:spPr>
          <a:xfrm>
            <a:off x="8503920" y="4572000"/>
            <a:ext cx="640080" cy="576072"/>
          </a:xfrm>
          <a:prstGeom prst="rect">
            <a:avLst/>
          </a:prstGeom>
          <a:solidFill>
            <a:srgbClr val="B9BAB5"/>
          </a:solidFill>
          <a:ln/>
        </p:spPr>
      </p:sp>
      <p:sp>
        <p:nvSpPr>
          <p:cNvPr id="4" name="Text 2"/>
          <p:cNvSpPr/>
          <p:nvPr/>
        </p:nvSpPr>
        <p:spPr>
          <a:xfrm>
            <a:off x="8503920" y="4572000"/>
            <a:ext cx="640080" cy="576072"/>
          </a:xfrm>
          <a:prstGeom prst="rect">
            <a:avLst/>
          </a:prstGeom>
          <a:noFill/>
          <a:ln/>
        </p:spPr>
        <p:txBody>
          <a:bodyPr wrap="square" rtlCol="0" anchor="ctr"/>
          <a:lstStyle/>
          <a:p>
            <a:pPr algn="ctr"/>
            <a:endParaRPr lang="en-US" sz="1600" dirty="0"/>
          </a:p>
        </p:txBody>
      </p:sp>
      <p:pic>
        <p:nvPicPr>
          <p:cNvPr id="5" name="Image 0" descr="https://search-letsfade-com.herokuapp.com/proxy?url=https://cashflowinventory.com/blog/wp-content/uploads/2022/10/5-problems-about-stock-management.png?189db0"/>
          <p:cNvPicPr>
            <a:picLocks noChangeAspect="1"/>
          </p:cNvPicPr>
          <p:nvPr/>
        </p:nvPicPr>
        <p:blipFill>
          <a:blip r:embed="rId3"/>
          <a:stretch>
            <a:fillRect/>
          </a:stretch>
        </p:blipFill>
        <p:spPr>
          <a:xfrm>
            <a:off x="142240" y="325119"/>
            <a:ext cx="4886960" cy="4018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 4"/>
          <p:cNvSpPr/>
          <p:nvPr/>
        </p:nvSpPr>
        <p:spPr>
          <a:xfrm>
            <a:off x="457200" y="1143000"/>
            <a:ext cx="4114800" cy="3200400"/>
          </a:xfrm>
          <a:prstGeom prst="rect">
            <a:avLst/>
          </a:prstGeom>
          <a:noFill/>
          <a:ln/>
        </p:spPr>
        <p:txBody>
          <a:bodyPr wrap="square" rtlCol="0" anchor="t"/>
          <a:lstStyle/>
          <a:p>
            <a:endParaRPr lang="en-US" sz="1600" dirty="0"/>
          </a:p>
        </p:txBody>
      </p:sp>
      <p:pic>
        <p:nvPicPr>
          <p:cNvPr id="9" name="Picture 8">
            <a:extLst>
              <a:ext uri="{FF2B5EF4-FFF2-40B4-BE49-F238E27FC236}">
                <a16:creationId xmlns:a16="http://schemas.microsoft.com/office/drawing/2014/main" id="{54ADD702-49DE-6EE7-72F6-3106EE16108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colorTemperature colorTemp="5900"/>
                    </a14:imgEffect>
                    <a14:imgEffect>
                      <a14:saturation sat="400000"/>
                    </a14:imgEffect>
                  </a14:imgLayer>
                </a14:imgProps>
              </a:ext>
            </a:extLst>
          </a:blip>
          <a:stretch>
            <a:fillRect/>
          </a:stretch>
        </p:blipFill>
        <p:spPr>
          <a:xfrm>
            <a:off x="5029200" y="2571751"/>
            <a:ext cx="4114800" cy="2000250"/>
          </a:xfrm>
          <a:prstGeom prst="rect">
            <a:avLst/>
          </a:prstGeom>
        </p:spPr>
      </p:pic>
      <p:sp>
        <p:nvSpPr>
          <p:cNvPr id="10" name="Text 3">
            <a:extLst>
              <a:ext uri="{FF2B5EF4-FFF2-40B4-BE49-F238E27FC236}">
                <a16:creationId xmlns:a16="http://schemas.microsoft.com/office/drawing/2014/main" id="{D46327AF-0415-B66D-2CF6-00506B7B177A}"/>
              </a:ext>
            </a:extLst>
          </p:cNvPr>
          <p:cNvSpPr/>
          <p:nvPr/>
        </p:nvSpPr>
        <p:spPr>
          <a:xfrm>
            <a:off x="5869093" y="2069678"/>
            <a:ext cx="2435013" cy="387773"/>
          </a:xfrm>
          <a:prstGeom prst="rect">
            <a:avLst/>
          </a:prstGeom>
          <a:noFill/>
          <a:ln/>
        </p:spPr>
        <p:txBody>
          <a:bodyPr wrap="square" rtlCol="0" anchor="ctr"/>
          <a:lstStyle/>
          <a:p>
            <a:r>
              <a:rPr lang="en-US" sz="3200" dirty="0">
                <a:ln w="0"/>
                <a:effectLst>
                  <a:outerShdw blurRad="38100" dist="19050" dir="2700000" algn="tl" rotWithShape="0">
                    <a:schemeClr val="dk1">
                      <a:alpha val="40000"/>
                    </a:schemeClr>
                  </a:outerShdw>
                </a:effectLst>
                <a:latin typeface="Lucida Grande" pitchFamily="34" charset="0"/>
                <a:ea typeface="Lucida Grande" pitchFamily="34" charset="-122"/>
              </a:rPr>
              <a:t>SOLUTION</a:t>
            </a:r>
            <a:endParaRPr lang="en-US" sz="3200" dirty="0">
              <a:ln w="0"/>
              <a:effectLst>
                <a:outerShdw blurRad="38100" dist="19050" dir="2700000" algn="tl" rotWithShape="0">
                  <a:schemeClr val="dk1">
                    <a:alpha val="40000"/>
                  </a:scheme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2"/>
          <p:cNvSpPr/>
          <p:nvPr/>
        </p:nvSpPr>
        <p:spPr>
          <a:xfrm>
            <a:off x="8503920" y="4572000"/>
            <a:ext cx="640080" cy="576072"/>
          </a:xfrm>
          <a:prstGeom prst="rect">
            <a:avLst/>
          </a:prstGeom>
          <a:noFill/>
          <a:ln/>
        </p:spPr>
        <p:txBody>
          <a:bodyPr wrap="square" rtlCol="0" anchor="ctr"/>
          <a:lstStyle/>
          <a:p>
            <a:pPr algn="ctr"/>
            <a:endParaRPr lang="en-US" sz="1600" dirty="0"/>
          </a:p>
        </p:txBody>
      </p:sp>
      <p:sp>
        <p:nvSpPr>
          <p:cNvPr id="7" name="Text 3"/>
          <p:cNvSpPr/>
          <p:nvPr/>
        </p:nvSpPr>
        <p:spPr>
          <a:xfrm>
            <a:off x="784013" y="303320"/>
            <a:ext cx="8090747" cy="822960"/>
          </a:xfrm>
          <a:prstGeom prst="rect">
            <a:avLst/>
          </a:prstGeom>
          <a:solidFill>
            <a:srgbClr val="92D050"/>
          </a:solidFill>
          <a:ln/>
          <a:scene3d>
            <a:camera prst="perspectiveRight"/>
            <a:lightRig rig="threePt" dir="t"/>
          </a:scene3d>
        </p:spPr>
        <p:txBody>
          <a:bodyPr wrap="square" rtlCol="0" anchor="ctr"/>
          <a:lstStyle/>
          <a:p>
            <a:r>
              <a:rPr lang="en-US" sz="6000" dirty="0">
                <a:ln w="0"/>
                <a:solidFill>
                  <a:schemeClr val="tx2">
                    <a:lumMod val="50000"/>
                  </a:schemeClr>
                </a:solidFill>
                <a:effectLst>
                  <a:reflection blurRad="6350" stA="53000" endA="300" endPos="35500" dir="5400000" sy="-90000" algn="bl" rotWithShape="0"/>
                </a:effectLst>
              </a:rPr>
              <a:t>Scope</a:t>
            </a:r>
          </a:p>
        </p:txBody>
      </p:sp>
      <p:sp>
        <p:nvSpPr>
          <p:cNvPr id="6" name="TextBox 5">
            <a:extLst>
              <a:ext uri="{FF2B5EF4-FFF2-40B4-BE49-F238E27FC236}">
                <a16:creationId xmlns:a16="http://schemas.microsoft.com/office/drawing/2014/main" id="{EB2017F9-0260-9387-4216-3153AF52BBA6}"/>
              </a:ext>
            </a:extLst>
          </p:cNvPr>
          <p:cNvSpPr txBox="1"/>
          <p:nvPr/>
        </p:nvSpPr>
        <p:spPr>
          <a:xfrm>
            <a:off x="911012" y="1388960"/>
            <a:ext cx="7440508" cy="2107308"/>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600" spc="-3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It helps to ensure that all stocks are accounted for and that there is no waste due to unused products.</a:t>
            </a:r>
            <a:endParaRPr lang="en-IN" sz="16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600" spc="-3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It </a:t>
            </a:r>
            <a:r>
              <a:rPr lang="en-US" sz="1600" spc="-3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is simpler and easier to mount. As the user can clearly see the real-time value of the </a:t>
            </a:r>
            <a:r>
              <a:rPr lang="en-US" sz="1600" spc="-3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product </a:t>
            </a:r>
            <a:r>
              <a:rPr lang="en-US" sz="1600" spc="-30" dirty="0">
                <a:solidFill>
                  <a:srgbClr val="333333"/>
                </a:solidFill>
                <a:effectLst/>
                <a:latin typeface="Segoe UI" panose="020B0502040204020203" pitchFamily="34" charset="0"/>
                <a:ea typeface="Times New Roman" panose="02020603050405020304" pitchFamily="18" charset="0"/>
                <a:cs typeface="Times New Roman" panose="02020603050405020304" pitchFamily="18" charset="0"/>
              </a:rPr>
              <a:t>container, it is easy to track product items. The threshold value is chosen so that product stocks are sufficient for use until the new stocks arrive.</a:t>
            </a:r>
            <a:endParaRPr lang="en-IN" sz="16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600" spc="-30" dirty="0">
                <a:solidFill>
                  <a:srgbClr val="333333"/>
                </a:solidFill>
                <a:effectLst/>
                <a:latin typeface="Segoe UI" panose="020B0502040204020203" pitchFamily="34" charset="0"/>
                <a:ea typeface="Times New Roman" panose="02020603050405020304" pitchFamily="18" charset="0"/>
              </a:rPr>
              <a:t>It makes it easier to spot issues or trends that could impact your business, like a sudden increase in demand for a particular item.</a:t>
            </a:r>
            <a:endParaRPr lang="en-IN" sz="1600" dirty="0"/>
          </a:p>
        </p:txBody>
      </p:sp>
      <p:pic>
        <p:nvPicPr>
          <p:cNvPr id="11" name="Picture 10">
            <a:extLst>
              <a:ext uri="{FF2B5EF4-FFF2-40B4-BE49-F238E27FC236}">
                <a16:creationId xmlns:a16="http://schemas.microsoft.com/office/drawing/2014/main" id="{29039FCD-93B1-65F9-206A-ED45D82DD9DC}"/>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5493173" y="3496268"/>
            <a:ext cx="3650827" cy="1423508"/>
          </a:xfrm>
          <a:prstGeom prst="rect">
            <a:avLst/>
          </a:prstGeom>
        </p:spPr>
      </p:pic>
    </p:spTree>
    <p:extLst>
      <p:ext uri="{BB962C8B-B14F-4D97-AF65-F5344CB8AC3E}">
        <p14:creationId xmlns:p14="http://schemas.microsoft.com/office/powerpoint/2010/main" val="151439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2"/>
          <p:cNvSpPr/>
          <p:nvPr/>
        </p:nvSpPr>
        <p:spPr>
          <a:xfrm>
            <a:off x="8503920" y="4572000"/>
            <a:ext cx="640080" cy="576072"/>
          </a:xfrm>
          <a:prstGeom prst="rect">
            <a:avLst/>
          </a:prstGeom>
          <a:noFill/>
          <a:ln/>
        </p:spPr>
        <p:txBody>
          <a:bodyPr wrap="square" rtlCol="0" anchor="ctr"/>
          <a:lstStyle/>
          <a:p>
            <a:pPr algn="ctr"/>
            <a:endParaRPr lang="en-US" sz="1600" dirty="0"/>
          </a:p>
        </p:txBody>
      </p:sp>
      <p:sp>
        <p:nvSpPr>
          <p:cNvPr id="7" name="Text 3"/>
          <p:cNvSpPr/>
          <p:nvPr/>
        </p:nvSpPr>
        <p:spPr>
          <a:xfrm>
            <a:off x="526626" y="161080"/>
            <a:ext cx="8090747" cy="822960"/>
          </a:xfrm>
          <a:prstGeom prst="rect">
            <a:avLst/>
          </a:prstGeom>
          <a:noFill/>
          <a:ln/>
          <a:scene3d>
            <a:camera prst="perspectiveRight"/>
            <a:lightRig rig="threePt" dir="t"/>
          </a:scene3d>
        </p:spPr>
        <p:txBody>
          <a:bodyPr wrap="square" rtlCol="0" anchor="ctr">
            <a:scene3d>
              <a:camera prst="orthographicFront"/>
              <a:lightRig rig="soft" dir="t">
                <a:rot lat="0" lon="0" rev="15600000"/>
              </a:lightRig>
            </a:scene3d>
            <a:sp3d extrusionH="57150" prstMaterial="softEdge">
              <a:bevelT w="25400" h="38100"/>
            </a:sp3d>
          </a:bodyPr>
          <a:lstStyle/>
          <a:p>
            <a:r>
              <a:rPr lang="en-US" sz="6000" b="1" dirty="0">
                <a:ln/>
                <a:solidFill>
                  <a:schemeClr val="accent4"/>
                </a:solidFill>
              </a:rPr>
              <a:t>Purpose</a:t>
            </a:r>
          </a:p>
        </p:txBody>
      </p:sp>
      <p:sp>
        <p:nvSpPr>
          <p:cNvPr id="6" name="TextBox 5">
            <a:extLst>
              <a:ext uri="{FF2B5EF4-FFF2-40B4-BE49-F238E27FC236}">
                <a16:creationId xmlns:a16="http://schemas.microsoft.com/office/drawing/2014/main" id="{EB2017F9-0260-9387-4216-3153AF52BBA6}"/>
              </a:ext>
            </a:extLst>
          </p:cNvPr>
          <p:cNvSpPr txBox="1"/>
          <p:nvPr/>
        </p:nvSpPr>
        <p:spPr>
          <a:xfrm>
            <a:off x="568958" y="1127955"/>
            <a:ext cx="4741334" cy="2451825"/>
          </a:xfrm>
          <a:prstGeom prst="rect">
            <a:avLst/>
          </a:prstGeom>
          <a:noFill/>
        </p:spPr>
        <p:txBody>
          <a:bodyPr wrap="square">
            <a:spAutoFit/>
          </a:bodyPr>
          <a:lstStyle/>
          <a:p>
            <a:pPr lvl="0">
              <a:lnSpc>
                <a:spcPct val="107000"/>
              </a:lnSpc>
              <a:spcAft>
                <a:spcPts val="800"/>
              </a:spcAft>
              <a:buSzPts val="1000"/>
              <a:tabLst>
                <a:tab pos="457200" algn="l"/>
              </a:tabLst>
            </a:pPr>
            <a:r>
              <a:rPr lang="en-US" sz="1600" dirty="0"/>
              <a:t>Using software for inventory management offers advantages over manual methods by improving accuracy, speed, and overall efficiency. It helps automate tasks such as inventory tracking, order processing, and data analysis, reducing human errors and increasing productivity. Additionally, software provides real-time visibility into warehouse operations, aiding in better decision-making and responsive management of inventory levels.</a:t>
            </a:r>
            <a:endParaRPr lang="en-IN" sz="1600" dirty="0"/>
          </a:p>
        </p:txBody>
      </p:sp>
      <p:pic>
        <p:nvPicPr>
          <p:cNvPr id="3" name="Picture 2">
            <a:extLst>
              <a:ext uri="{FF2B5EF4-FFF2-40B4-BE49-F238E27FC236}">
                <a16:creationId xmlns:a16="http://schemas.microsoft.com/office/drawing/2014/main" id="{E2AF7A41-8F6B-ED29-5D88-7B7C7836960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15926" t="20675" r="14247" b="5897"/>
          <a:stretch/>
        </p:blipFill>
        <p:spPr>
          <a:xfrm>
            <a:off x="5391573" y="1478494"/>
            <a:ext cx="3644055" cy="271529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98169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Text 4"/>
          <p:cNvSpPr/>
          <p:nvPr/>
        </p:nvSpPr>
        <p:spPr>
          <a:xfrm>
            <a:off x="457200" y="1143000"/>
            <a:ext cx="4114800" cy="3200400"/>
          </a:xfrm>
          <a:prstGeom prst="rect">
            <a:avLst/>
          </a:prstGeom>
          <a:noFill/>
          <a:ln/>
        </p:spPr>
        <p:txBody>
          <a:bodyPr wrap="square" rtlCol="0" anchor="t"/>
          <a:lstStyle/>
          <a:p>
            <a:endParaRPr lang="en-US" sz="1600" dirty="0"/>
          </a:p>
        </p:txBody>
      </p:sp>
      <p:sp>
        <p:nvSpPr>
          <p:cNvPr id="6" name="Text 3">
            <a:extLst>
              <a:ext uri="{FF2B5EF4-FFF2-40B4-BE49-F238E27FC236}">
                <a16:creationId xmlns:a16="http://schemas.microsoft.com/office/drawing/2014/main" id="{EEE86D57-87A1-1CAE-188A-12BDF644DA16}"/>
              </a:ext>
            </a:extLst>
          </p:cNvPr>
          <p:cNvSpPr/>
          <p:nvPr/>
        </p:nvSpPr>
        <p:spPr>
          <a:xfrm>
            <a:off x="311572" y="144701"/>
            <a:ext cx="8375227" cy="677109"/>
          </a:xfrm>
          <a:prstGeom prst="rect">
            <a:avLst/>
          </a:prstGeom>
          <a:solidFill>
            <a:schemeClr val="accent6">
              <a:lumMod val="40000"/>
              <a:lumOff val="60000"/>
            </a:schemeClr>
          </a:solidFill>
          <a:ln/>
          <a:effectLst>
            <a:outerShdw blurRad="50800" dist="38100" dir="18900000" algn="bl" rotWithShape="0">
              <a:prstClr val="black">
                <a:alpha val="40000"/>
              </a:prstClr>
            </a:outerShdw>
          </a:effectLst>
        </p:spPr>
        <p:txBody>
          <a:bodyPr wrap="square" rtlCol="0" anchor="ctr"/>
          <a:lstStyle/>
          <a:p>
            <a:r>
              <a:rPr lang="en-US" sz="4000" b="1" dirty="0">
                <a:solidFill>
                  <a:srgbClr val="FE8D3F"/>
                </a:solidFill>
                <a:latin typeface="Lucida Grande" pitchFamily="34" charset="0"/>
                <a:ea typeface="Lucida Grande" pitchFamily="34" charset="-122"/>
              </a:rPr>
              <a:t>Objective:</a:t>
            </a:r>
            <a:endParaRPr lang="en-US" sz="4000" dirty="0"/>
          </a:p>
        </p:txBody>
      </p:sp>
      <p:sp>
        <p:nvSpPr>
          <p:cNvPr id="7" name="Text 4">
            <a:extLst>
              <a:ext uri="{FF2B5EF4-FFF2-40B4-BE49-F238E27FC236}">
                <a16:creationId xmlns:a16="http://schemas.microsoft.com/office/drawing/2014/main" id="{185D0EF7-0D01-2133-81AF-8FF14603EF37}"/>
              </a:ext>
            </a:extLst>
          </p:cNvPr>
          <p:cNvSpPr/>
          <p:nvPr/>
        </p:nvSpPr>
        <p:spPr>
          <a:xfrm>
            <a:off x="609600" y="1295400"/>
            <a:ext cx="4114800" cy="3200400"/>
          </a:xfrm>
          <a:prstGeom prst="rect">
            <a:avLst/>
          </a:prstGeom>
          <a:noFill/>
          <a:ln/>
        </p:spPr>
        <p:txBody>
          <a:bodyPr wrap="square" rtlCol="0" anchor="t"/>
          <a:lstStyle/>
          <a:p>
            <a:endParaRPr lang="en-US" sz="1600" dirty="0"/>
          </a:p>
        </p:txBody>
      </p:sp>
      <p:sp>
        <p:nvSpPr>
          <p:cNvPr id="11" name="Text 4">
            <a:extLst>
              <a:ext uri="{FF2B5EF4-FFF2-40B4-BE49-F238E27FC236}">
                <a16:creationId xmlns:a16="http://schemas.microsoft.com/office/drawing/2014/main" id="{943B93DA-7530-E5FA-6419-564F9A165463}"/>
              </a:ext>
            </a:extLst>
          </p:cNvPr>
          <p:cNvSpPr/>
          <p:nvPr/>
        </p:nvSpPr>
        <p:spPr>
          <a:xfrm>
            <a:off x="609600" y="1143000"/>
            <a:ext cx="4114800" cy="3200400"/>
          </a:xfrm>
          <a:prstGeom prst="rect">
            <a:avLst/>
          </a:prstGeom>
          <a:noFill/>
          <a:ln/>
        </p:spPr>
        <p:txBody>
          <a:bodyPr wrap="square" rtlCol="0" anchor="t"/>
          <a:lstStyle/>
          <a:p>
            <a:endParaRPr lang="en-US" sz="1600" dirty="0"/>
          </a:p>
        </p:txBody>
      </p:sp>
      <p:sp>
        <p:nvSpPr>
          <p:cNvPr id="13" name="TextBox 12">
            <a:extLst>
              <a:ext uri="{FF2B5EF4-FFF2-40B4-BE49-F238E27FC236}">
                <a16:creationId xmlns:a16="http://schemas.microsoft.com/office/drawing/2014/main" id="{6CD23C82-54DB-DBAD-0BE0-713451E26A43}"/>
              </a:ext>
            </a:extLst>
          </p:cNvPr>
          <p:cNvSpPr txBox="1"/>
          <p:nvPr/>
        </p:nvSpPr>
        <p:spPr>
          <a:xfrm>
            <a:off x="199813" y="873255"/>
            <a:ext cx="7968827" cy="3323987"/>
          </a:xfrm>
          <a:prstGeom prst="rect">
            <a:avLst/>
          </a:prstGeom>
          <a:noFill/>
        </p:spPr>
        <p:txBody>
          <a:bodyPr wrap="square">
            <a:spAutoFit/>
          </a:bodyPr>
          <a:lstStyle/>
          <a:p>
            <a:pPr marL="285750" indent="-285750" algn="l">
              <a:buFont typeface="Arial" panose="020B0604020202020204" pitchFamily="34" charset="0"/>
              <a:buChar char="•"/>
            </a:pPr>
            <a:r>
              <a:rPr lang="en-US" sz="2000" b="1" i="0" u="sng" dirty="0">
                <a:solidFill>
                  <a:srgbClr val="0F0F0F"/>
                </a:solidFill>
                <a:effectLst/>
                <a:latin typeface="Sitka Banner Semibold" pitchFamily="2" charset="0"/>
              </a:rPr>
              <a:t>Cost Control</a:t>
            </a:r>
            <a:endParaRPr lang="en-US" sz="2000" b="1" u="sng" dirty="0">
              <a:solidFill>
                <a:srgbClr val="0F0F0F"/>
              </a:solidFill>
              <a:latin typeface="Sitka Banner Semibold" pitchFamily="2" charset="0"/>
            </a:endParaRPr>
          </a:p>
          <a:p>
            <a:pPr marL="285750" indent="-285750" algn="l">
              <a:buFont typeface="Arial" panose="020B0604020202020204" pitchFamily="34" charset="0"/>
              <a:buChar char="•"/>
            </a:pPr>
            <a:endParaRPr lang="en-US" sz="2000" b="1" i="0" u="sng" dirty="0">
              <a:solidFill>
                <a:srgbClr val="0F0F0F"/>
              </a:solidFill>
              <a:effectLst/>
              <a:latin typeface="Sitka Banner Semibold" pitchFamily="2" charset="0"/>
            </a:endParaRPr>
          </a:p>
          <a:p>
            <a:pPr marL="285750" indent="-285750" algn="l">
              <a:buFont typeface="Arial" panose="020B0604020202020204" pitchFamily="34" charset="0"/>
              <a:buChar char="•"/>
            </a:pPr>
            <a:endParaRPr lang="en-US" sz="2000" b="1" u="sng" dirty="0">
              <a:solidFill>
                <a:srgbClr val="0F0F0F"/>
              </a:solidFill>
              <a:latin typeface="Sitka Banner Semibold" pitchFamily="2" charset="0"/>
            </a:endParaRPr>
          </a:p>
          <a:p>
            <a:pPr marL="285750" indent="-285750" algn="l">
              <a:buFont typeface="Arial" panose="020B0604020202020204" pitchFamily="34" charset="0"/>
              <a:buChar char="•"/>
            </a:pPr>
            <a:endParaRPr lang="en-US" sz="2000" b="1" i="0" u="sng" dirty="0">
              <a:solidFill>
                <a:srgbClr val="0F0F0F"/>
              </a:solidFill>
              <a:effectLst/>
              <a:latin typeface="Sitka Banner Semibold" pitchFamily="2" charset="0"/>
            </a:endParaRPr>
          </a:p>
          <a:p>
            <a:pPr marL="285750" indent="-285750" algn="l">
              <a:buFont typeface="Arial" panose="020B0604020202020204" pitchFamily="34" charset="0"/>
              <a:buChar char="•"/>
            </a:pPr>
            <a:endParaRPr lang="en-US" sz="2000" b="1" u="sng" dirty="0">
              <a:solidFill>
                <a:srgbClr val="0F0F0F"/>
              </a:solidFill>
              <a:latin typeface="Sitka Banner Semibold" pitchFamily="2" charset="0"/>
            </a:endParaRPr>
          </a:p>
          <a:p>
            <a:pPr marL="285750" indent="-285750" algn="l">
              <a:buFont typeface="Arial" panose="020B0604020202020204" pitchFamily="34" charset="0"/>
              <a:buChar char="•"/>
            </a:pPr>
            <a:endParaRPr lang="en-US" sz="2000" b="1" i="0" u="sng" dirty="0">
              <a:solidFill>
                <a:srgbClr val="0F0F0F"/>
              </a:solidFill>
              <a:effectLst/>
              <a:latin typeface="Sitka Banner Semibold" pitchFamily="2" charset="0"/>
            </a:endParaRPr>
          </a:p>
          <a:p>
            <a:pPr marL="285750" indent="-285750" algn="l">
              <a:buFont typeface="Arial" panose="020B0604020202020204" pitchFamily="34" charset="0"/>
              <a:buChar char="•"/>
            </a:pPr>
            <a:endParaRPr lang="en-US" b="1" i="0" dirty="0">
              <a:solidFill>
                <a:srgbClr val="0F0F0F"/>
              </a:solidFill>
              <a:effectLst/>
              <a:latin typeface="Sitka Banner Semibold" pitchFamily="2" charset="0"/>
            </a:endParaRPr>
          </a:p>
          <a:p>
            <a:pPr algn="l"/>
            <a:endParaRPr lang="en-US" b="1" dirty="0">
              <a:solidFill>
                <a:srgbClr val="0F0F0F"/>
              </a:solidFill>
              <a:latin typeface="Sitka Banner Semibold" pitchFamily="2" charset="0"/>
            </a:endParaRPr>
          </a:p>
          <a:p>
            <a:pPr algn="l"/>
            <a:endParaRPr lang="en-US" b="1" i="0" dirty="0">
              <a:solidFill>
                <a:srgbClr val="0F0F0F"/>
              </a:solidFill>
              <a:effectLst/>
              <a:latin typeface="Sitka Banner Semibold" pitchFamily="2" charset="0"/>
            </a:endParaRPr>
          </a:p>
          <a:p>
            <a:pPr marL="1657350" lvl="3" indent="-285750">
              <a:buFont typeface="Arial" panose="020B0604020202020204" pitchFamily="34" charset="0"/>
              <a:buChar char="•"/>
            </a:pPr>
            <a:endParaRPr lang="en-US" b="1" dirty="0">
              <a:solidFill>
                <a:srgbClr val="0F0F0F"/>
              </a:solidFill>
              <a:latin typeface="Sitka Banner Semibold" pitchFamily="2" charset="0"/>
            </a:endParaRPr>
          </a:p>
          <a:p>
            <a:pPr algn="l"/>
            <a:endParaRPr lang="en-US" b="0" i="0" dirty="0">
              <a:solidFill>
                <a:srgbClr val="0F0F0F"/>
              </a:solidFill>
              <a:effectLst/>
              <a:latin typeface="Söhne"/>
            </a:endParaRPr>
          </a:p>
        </p:txBody>
      </p:sp>
      <p:pic>
        <p:nvPicPr>
          <p:cNvPr id="21" name="Picture 20">
            <a:extLst>
              <a:ext uri="{FF2B5EF4-FFF2-40B4-BE49-F238E27FC236}">
                <a16:creationId xmlns:a16="http://schemas.microsoft.com/office/drawing/2014/main" id="{A4ADDC89-E040-328F-1AA2-D8658DD3F7E8}"/>
              </a:ext>
            </a:extLst>
          </p:cNvPr>
          <p:cNvPicPr>
            <a:picLocks noChangeAspect="1"/>
          </p:cNvPicPr>
          <p:nvPr/>
        </p:nvPicPr>
        <p:blipFill>
          <a:blip r:embed="rId3"/>
          <a:stretch>
            <a:fillRect/>
          </a:stretch>
        </p:blipFill>
        <p:spPr>
          <a:xfrm>
            <a:off x="5449088" y="2249930"/>
            <a:ext cx="3014981" cy="149420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3" name="Picture 22">
            <a:extLst>
              <a:ext uri="{FF2B5EF4-FFF2-40B4-BE49-F238E27FC236}">
                <a16:creationId xmlns:a16="http://schemas.microsoft.com/office/drawing/2014/main" id="{D166EDC7-98BB-2D24-0DBD-F12CBCEAEC21}"/>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8766" t="5926" r="18289" b="22223"/>
          <a:stretch/>
        </p:blipFill>
        <p:spPr>
          <a:xfrm>
            <a:off x="1981752" y="1107945"/>
            <a:ext cx="2761083" cy="1695450"/>
          </a:xfrm>
          <a:prstGeom prst="rect">
            <a:avLst/>
          </a:prstGeom>
        </p:spPr>
      </p:pic>
      <p:sp>
        <p:nvSpPr>
          <p:cNvPr id="24" name="TextBox 23">
            <a:extLst>
              <a:ext uri="{FF2B5EF4-FFF2-40B4-BE49-F238E27FC236}">
                <a16:creationId xmlns:a16="http://schemas.microsoft.com/office/drawing/2014/main" id="{A9C11871-5C22-86F2-C1A9-8B467D880C2A}"/>
              </a:ext>
            </a:extLst>
          </p:cNvPr>
          <p:cNvSpPr txBox="1"/>
          <p:nvPr/>
        </p:nvSpPr>
        <p:spPr>
          <a:xfrm>
            <a:off x="5650694" y="809174"/>
            <a:ext cx="473206" cy="677108"/>
          </a:xfrm>
          <a:prstGeom prst="rect">
            <a:avLst/>
          </a:prstGeom>
          <a:noFill/>
        </p:spPr>
        <p:txBody>
          <a:bodyPr wrap="none" rtlCol="0">
            <a:spAutoFit/>
          </a:bodyPr>
          <a:lstStyle/>
          <a:p>
            <a:pPr marL="285750" indent="-285750">
              <a:buFont typeface="Arial" panose="020B0604020202020204" pitchFamily="34" charset="0"/>
              <a:buChar char="•"/>
            </a:pPr>
            <a:endParaRPr lang="en-US" sz="2000" b="0" i="0" u="sng" dirty="0">
              <a:solidFill>
                <a:srgbClr val="0F0F0F"/>
              </a:solidFill>
              <a:effectLst/>
              <a:latin typeface="Sitka Banner Semibold" pitchFamily="2" charset="0"/>
            </a:endParaRPr>
          </a:p>
          <a:p>
            <a:endParaRPr lang="en-IN" dirty="0"/>
          </a:p>
        </p:txBody>
      </p:sp>
      <p:sp>
        <p:nvSpPr>
          <p:cNvPr id="25" name="TextBox 24">
            <a:extLst>
              <a:ext uri="{FF2B5EF4-FFF2-40B4-BE49-F238E27FC236}">
                <a16:creationId xmlns:a16="http://schemas.microsoft.com/office/drawing/2014/main" id="{93FAEDFF-196B-030F-F9E4-10A7DAE01603}"/>
              </a:ext>
            </a:extLst>
          </p:cNvPr>
          <p:cNvSpPr txBox="1"/>
          <p:nvPr/>
        </p:nvSpPr>
        <p:spPr>
          <a:xfrm>
            <a:off x="171182" y="2803395"/>
            <a:ext cx="3043397" cy="400110"/>
          </a:xfrm>
          <a:prstGeom prst="rect">
            <a:avLst/>
          </a:prstGeom>
          <a:noFill/>
        </p:spPr>
        <p:txBody>
          <a:bodyPr wrap="none" rtlCol="0">
            <a:spAutoFit/>
          </a:bodyPr>
          <a:lstStyle/>
          <a:p>
            <a:pPr marL="342900" indent="-342900">
              <a:buFont typeface="Arial" panose="020B0604020202020204" pitchFamily="34" charset="0"/>
              <a:buChar char="•"/>
            </a:pPr>
            <a:r>
              <a:rPr lang="en-IN" sz="2000" i="0" u="sng" dirty="0">
                <a:effectLst/>
                <a:latin typeface="Söhne"/>
              </a:rPr>
              <a:t>Optimizing Stock Levels:</a:t>
            </a:r>
            <a:endParaRPr lang="en-IN" sz="2000" u="sng" dirty="0"/>
          </a:p>
        </p:txBody>
      </p:sp>
      <p:pic>
        <p:nvPicPr>
          <p:cNvPr id="29" name="Picture 28">
            <a:extLst>
              <a:ext uri="{FF2B5EF4-FFF2-40B4-BE49-F238E27FC236}">
                <a16:creationId xmlns:a16="http://schemas.microsoft.com/office/drawing/2014/main" id="{7FA15D1B-7BB2-59C9-8A04-08560AE57E3A}"/>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l="2706" t="18288" r="41912"/>
          <a:stretch/>
        </p:blipFill>
        <p:spPr>
          <a:xfrm>
            <a:off x="1334288" y="3336582"/>
            <a:ext cx="2209275" cy="1581363"/>
          </a:xfrm>
          <a:prstGeom prst="rect">
            <a:avLst/>
          </a:prstGeom>
        </p:spPr>
      </p:pic>
      <p:sp>
        <p:nvSpPr>
          <p:cNvPr id="3" name="TextBox 2">
            <a:extLst>
              <a:ext uri="{FF2B5EF4-FFF2-40B4-BE49-F238E27FC236}">
                <a16:creationId xmlns:a16="http://schemas.microsoft.com/office/drawing/2014/main" id="{CBC835FE-F6C5-52E2-D154-C722A66E85D5}"/>
              </a:ext>
            </a:extLst>
          </p:cNvPr>
          <p:cNvSpPr txBox="1"/>
          <p:nvPr/>
        </p:nvSpPr>
        <p:spPr>
          <a:xfrm>
            <a:off x="5046611" y="1504443"/>
            <a:ext cx="4572000" cy="400110"/>
          </a:xfrm>
          <a:prstGeom prst="rect">
            <a:avLst/>
          </a:prstGeom>
          <a:noFill/>
        </p:spPr>
        <p:txBody>
          <a:bodyPr wrap="square">
            <a:spAutoFit/>
          </a:bodyPr>
          <a:lstStyle/>
          <a:p>
            <a:pPr marL="285750" indent="-285750" algn="l">
              <a:buFont typeface="Arial" panose="020B0604020202020204" pitchFamily="34" charset="0"/>
              <a:buChar char="•"/>
            </a:pPr>
            <a:r>
              <a:rPr lang="en-US" sz="2000" b="1" i="0" u="sng" dirty="0">
                <a:solidFill>
                  <a:srgbClr val="0F0F0F"/>
                </a:solidFill>
                <a:effectLst/>
                <a:latin typeface="Sitka Banner Semibold" pitchFamily="2" charset="0"/>
              </a:rPr>
              <a:t>Efficient Inventory Management</a:t>
            </a:r>
            <a:endParaRPr lang="en-US" sz="2000" b="1" u="sng" dirty="0">
              <a:solidFill>
                <a:srgbClr val="0F0F0F"/>
              </a:solidFill>
              <a:latin typeface="Sitka Banner Semibold" pitchFamily="2" charset="0"/>
            </a:endParaRPr>
          </a:p>
        </p:txBody>
      </p:sp>
    </p:spTree>
    <p:extLst>
      <p:ext uri="{BB962C8B-B14F-4D97-AF65-F5344CB8AC3E}">
        <p14:creationId xmlns:p14="http://schemas.microsoft.com/office/powerpoint/2010/main" val="1326518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2"/>
          <p:cNvSpPr/>
          <p:nvPr/>
        </p:nvSpPr>
        <p:spPr>
          <a:xfrm>
            <a:off x="8503920" y="4572000"/>
            <a:ext cx="640080" cy="576072"/>
          </a:xfrm>
          <a:prstGeom prst="rect">
            <a:avLst/>
          </a:prstGeom>
          <a:noFill/>
          <a:ln/>
        </p:spPr>
        <p:txBody>
          <a:bodyPr wrap="square" rtlCol="0" anchor="ctr"/>
          <a:lstStyle/>
          <a:p>
            <a:pPr algn="ctr"/>
            <a:endParaRPr lang="en-US" sz="1600" dirty="0"/>
          </a:p>
        </p:txBody>
      </p:sp>
      <p:pic>
        <p:nvPicPr>
          <p:cNvPr id="6" name="Picture 5">
            <a:extLst>
              <a:ext uri="{FF2B5EF4-FFF2-40B4-BE49-F238E27FC236}">
                <a16:creationId xmlns:a16="http://schemas.microsoft.com/office/drawing/2014/main" id="{DA1AD583-5B55-6488-924C-598927AED0ED}"/>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779397" y="883072"/>
            <a:ext cx="7978057" cy="4260428"/>
          </a:xfrm>
          <a:prstGeom prst="rect">
            <a:avLst/>
          </a:prstGeom>
        </p:spPr>
      </p:pic>
      <p:sp>
        <p:nvSpPr>
          <p:cNvPr id="9" name="TextBox 8">
            <a:extLst>
              <a:ext uri="{FF2B5EF4-FFF2-40B4-BE49-F238E27FC236}">
                <a16:creationId xmlns:a16="http://schemas.microsoft.com/office/drawing/2014/main" id="{5901273A-9E7C-EB75-AFD9-77F41F122001}"/>
              </a:ext>
            </a:extLst>
          </p:cNvPr>
          <p:cNvSpPr txBox="1"/>
          <p:nvPr/>
        </p:nvSpPr>
        <p:spPr>
          <a:xfrm>
            <a:off x="358987" y="274135"/>
            <a:ext cx="8398467" cy="461665"/>
          </a:xfrm>
          <a:prstGeom prst="rect">
            <a:avLst/>
          </a:prstGeom>
          <a:solidFill>
            <a:srgbClr val="FCCEDB"/>
          </a:solidFill>
          <a:effectLst/>
        </p:spPr>
        <p:txBody>
          <a:bodyPr wrap="square" rtlCol="0">
            <a:spAutoFit/>
          </a:bodyPr>
          <a:lstStyle/>
          <a:p>
            <a:pPr algn="ctr"/>
            <a:r>
              <a:rPr lang="en-US" sz="2400" b="0" i="0" dirty="0">
                <a:solidFill>
                  <a:srgbClr val="000000"/>
                </a:solidFill>
                <a:effectLst/>
                <a:latin typeface="ff2"/>
              </a:rPr>
              <a:t>Functional block diagram of the proposed</a:t>
            </a:r>
            <a:r>
              <a:rPr lang="en-US" sz="2400" b="0" i="0" dirty="0">
                <a:effectLst/>
                <a:latin typeface="ff2"/>
              </a:rPr>
              <a:t> </a:t>
            </a:r>
            <a:r>
              <a:rPr lang="en-US" sz="2400" b="0" i="0" dirty="0">
                <a:solidFill>
                  <a:srgbClr val="000000"/>
                </a:solidFill>
                <a:effectLst/>
                <a:latin typeface="ff2"/>
              </a:rPr>
              <a:t>design:</a:t>
            </a:r>
            <a:endParaRPr lang="en-IN" sz="2400" dirty="0"/>
          </a:p>
        </p:txBody>
      </p:sp>
    </p:spTree>
    <p:extLst>
      <p:ext uri="{BB962C8B-B14F-4D97-AF65-F5344CB8AC3E}">
        <p14:creationId xmlns:p14="http://schemas.microsoft.com/office/powerpoint/2010/main" val="867821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B597A-AE21-E35B-E378-06DE56ED25B8}"/>
              </a:ext>
            </a:extLst>
          </p:cNvPr>
          <p:cNvPicPr>
            <a:picLocks noChangeAspect="1"/>
          </p:cNvPicPr>
          <p:nvPr/>
        </p:nvPicPr>
        <p:blipFill>
          <a:blip r:embed="rId2"/>
          <a:stretch>
            <a:fillRect/>
          </a:stretch>
        </p:blipFill>
        <p:spPr>
          <a:xfrm>
            <a:off x="0" y="-21432"/>
            <a:ext cx="9144000" cy="5143500"/>
          </a:xfrm>
          <a:prstGeom prst="rect">
            <a:avLst/>
          </a:prstGeom>
        </p:spPr>
      </p:pic>
      <p:sp>
        <p:nvSpPr>
          <p:cNvPr id="5" name="TextBox 4">
            <a:extLst>
              <a:ext uri="{FF2B5EF4-FFF2-40B4-BE49-F238E27FC236}">
                <a16:creationId xmlns:a16="http://schemas.microsoft.com/office/drawing/2014/main" id="{B2F17EDD-1FB9-C27F-18A6-2231D25937F8}"/>
              </a:ext>
            </a:extLst>
          </p:cNvPr>
          <p:cNvSpPr txBox="1"/>
          <p:nvPr/>
        </p:nvSpPr>
        <p:spPr>
          <a:xfrm>
            <a:off x="2990850" y="124926"/>
            <a:ext cx="6153150" cy="4893647"/>
          </a:xfrm>
          <a:prstGeom prst="rect">
            <a:avLst/>
          </a:prstGeom>
          <a:solidFill>
            <a:schemeClr val="tx1">
              <a:lumMod val="85000"/>
              <a:lumOff val="15000"/>
            </a:schemeClr>
          </a:solidFill>
        </p:spPr>
        <p:txBody>
          <a:bodyPr wrap="square" rtlCol="0">
            <a:spAutoFit/>
          </a:bodyPr>
          <a:lstStyle/>
          <a:p>
            <a:pPr>
              <a:lnSpc>
                <a:spcPct val="150000"/>
              </a:lnSpc>
            </a:pPr>
            <a:r>
              <a:rPr lang="en-IN" sz="2800" dirty="0" err="1">
                <a:solidFill>
                  <a:schemeClr val="bg1"/>
                </a:solidFill>
              </a:rPr>
              <a:t>NodeMCU</a:t>
            </a:r>
            <a:endParaRPr lang="en-IN" sz="2800" dirty="0">
              <a:solidFill>
                <a:schemeClr val="bg1"/>
              </a:solidFill>
            </a:endParaRPr>
          </a:p>
          <a:p>
            <a:pPr>
              <a:lnSpc>
                <a:spcPct val="150000"/>
              </a:lnSpc>
            </a:pPr>
            <a:r>
              <a:rPr lang="en-IN" sz="2800" dirty="0">
                <a:solidFill>
                  <a:schemeClr val="bg1"/>
                </a:solidFill>
              </a:rPr>
              <a:t>Ultrasonic Sensor</a:t>
            </a:r>
          </a:p>
          <a:p>
            <a:pPr>
              <a:lnSpc>
                <a:spcPct val="150000"/>
              </a:lnSpc>
            </a:pPr>
            <a:r>
              <a:rPr lang="en-IN" sz="2800" dirty="0">
                <a:solidFill>
                  <a:schemeClr val="bg1"/>
                </a:solidFill>
              </a:rPr>
              <a:t>IFTTT</a:t>
            </a:r>
          </a:p>
          <a:p>
            <a:pPr>
              <a:lnSpc>
                <a:spcPct val="150000"/>
              </a:lnSpc>
            </a:pPr>
            <a:r>
              <a:rPr lang="en-IN" sz="2800" dirty="0">
                <a:solidFill>
                  <a:schemeClr val="bg1"/>
                </a:solidFill>
              </a:rPr>
              <a:t>Jumper wires</a:t>
            </a:r>
          </a:p>
          <a:p>
            <a:pPr>
              <a:lnSpc>
                <a:spcPct val="150000"/>
              </a:lnSpc>
            </a:pPr>
            <a:r>
              <a:rPr lang="en-IN" sz="2800" dirty="0">
                <a:solidFill>
                  <a:schemeClr val="bg1"/>
                </a:solidFill>
              </a:rPr>
              <a:t>Arduino IDE</a:t>
            </a:r>
          </a:p>
          <a:p>
            <a:pPr>
              <a:lnSpc>
                <a:spcPct val="150000"/>
              </a:lnSpc>
            </a:pPr>
            <a:r>
              <a:rPr lang="en-IN" sz="2800" dirty="0" err="1">
                <a:solidFill>
                  <a:schemeClr val="bg1"/>
                </a:solidFill>
              </a:rPr>
              <a:t>ThingSpeak</a:t>
            </a:r>
            <a:endParaRPr lang="en-IN" sz="2800" dirty="0">
              <a:solidFill>
                <a:schemeClr val="bg1"/>
              </a:solidFill>
            </a:endParaRPr>
          </a:p>
          <a:p>
            <a:pPr>
              <a:lnSpc>
                <a:spcPct val="150000"/>
              </a:lnSpc>
            </a:pPr>
            <a:r>
              <a:rPr lang="en-IN" sz="2800" dirty="0">
                <a:solidFill>
                  <a:schemeClr val="bg1"/>
                </a:solidFill>
              </a:rPr>
              <a:t>USB connector</a:t>
            </a:r>
          </a:p>
          <a:p>
            <a:endParaRPr lang="en-IN" dirty="0">
              <a:solidFill>
                <a:schemeClr val="bg1"/>
              </a:solidFill>
            </a:endParaRPr>
          </a:p>
        </p:txBody>
      </p:sp>
      <p:pic>
        <p:nvPicPr>
          <p:cNvPr id="4" name="Picture 3">
            <a:extLst>
              <a:ext uri="{FF2B5EF4-FFF2-40B4-BE49-F238E27FC236}">
                <a16:creationId xmlns:a16="http://schemas.microsoft.com/office/drawing/2014/main" id="{ED25ACEC-B612-4E8D-8E62-A3E08303291F}"/>
              </a:ext>
            </a:extLst>
          </p:cNvPr>
          <p:cNvPicPr>
            <a:picLocks noChangeAspect="1"/>
          </p:cNvPicPr>
          <p:nvPr/>
        </p:nvPicPr>
        <p:blipFill>
          <a:blip r:embed="rId3"/>
          <a:stretch>
            <a:fillRect/>
          </a:stretch>
        </p:blipFill>
        <p:spPr>
          <a:xfrm>
            <a:off x="6522774" y="124926"/>
            <a:ext cx="2185987" cy="1252538"/>
          </a:xfrm>
          <a:prstGeom prst="rect">
            <a:avLst/>
          </a:prstGeom>
          <a:ln>
            <a:noFill/>
          </a:ln>
          <a:effectLst>
            <a:softEdge rad="112500"/>
          </a:effectLst>
        </p:spPr>
      </p:pic>
      <p:pic>
        <p:nvPicPr>
          <p:cNvPr id="7" name="Picture 6">
            <a:extLst>
              <a:ext uri="{FF2B5EF4-FFF2-40B4-BE49-F238E27FC236}">
                <a16:creationId xmlns:a16="http://schemas.microsoft.com/office/drawing/2014/main" id="{5DD431CF-9321-70D8-1168-37FA9D0854EC}"/>
              </a:ext>
            </a:extLst>
          </p:cNvPr>
          <p:cNvPicPr>
            <a:picLocks noChangeAspect="1"/>
          </p:cNvPicPr>
          <p:nvPr/>
        </p:nvPicPr>
        <p:blipFill rotWithShape="1">
          <a:blip r:embed="rId4"/>
          <a:srcRect t="4858" b="40740"/>
          <a:stretch/>
        </p:blipFill>
        <p:spPr>
          <a:xfrm>
            <a:off x="5276850" y="1600199"/>
            <a:ext cx="3790950" cy="3312914"/>
          </a:xfrm>
          <a:prstGeom prst="rect">
            <a:avLst/>
          </a:prstGeom>
        </p:spPr>
      </p:pic>
    </p:spTree>
    <p:extLst>
      <p:ext uri="{BB962C8B-B14F-4D97-AF65-F5344CB8AC3E}">
        <p14:creationId xmlns:p14="http://schemas.microsoft.com/office/powerpoint/2010/main" val="380831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4572000"/>
            <a:ext cx="9144000" cy="576072"/>
          </a:xfrm>
          <a:prstGeom prst="rect">
            <a:avLst/>
          </a:prstGeom>
          <a:solidFill>
            <a:srgbClr val="3B4D54"/>
          </a:solidFill>
          <a:ln/>
        </p:spPr>
      </p:sp>
      <p:sp>
        <p:nvSpPr>
          <p:cNvPr id="3" name="Shape 1"/>
          <p:cNvSpPr/>
          <p:nvPr/>
        </p:nvSpPr>
        <p:spPr>
          <a:xfrm>
            <a:off x="8503920" y="4572000"/>
            <a:ext cx="640080" cy="576072"/>
          </a:xfrm>
          <a:prstGeom prst="rect">
            <a:avLst/>
          </a:prstGeom>
          <a:solidFill>
            <a:srgbClr val="B9BAB5"/>
          </a:solidFill>
          <a:ln/>
        </p:spPr>
      </p:sp>
      <p:sp>
        <p:nvSpPr>
          <p:cNvPr id="4" name="Text 2"/>
          <p:cNvSpPr/>
          <p:nvPr/>
        </p:nvSpPr>
        <p:spPr>
          <a:xfrm>
            <a:off x="8503920" y="4572000"/>
            <a:ext cx="640080" cy="576072"/>
          </a:xfrm>
          <a:prstGeom prst="rect">
            <a:avLst/>
          </a:prstGeom>
          <a:noFill/>
          <a:ln/>
        </p:spPr>
        <p:txBody>
          <a:bodyPr wrap="square" rtlCol="0" anchor="ctr"/>
          <a:lstStyle/>
          <a:p>
            <a:pPr algn="ctr"/>
            <a:endParaRPr lang="en-US" sz="1600" dirty="0"/>
          </a:p>
        </p:txBody>
      </p:sp>
      <p:sp>
        <p:nvSpPr>
          <p:cNvPr id="7" name="Text 3"/>
          <p:cNvSpPr/>
          <p:nvPr/>
        </p:nvSpPr>
        <p:spPr>
          <a:xfrm>
            <a:off x="2387599" y="25400"/>
            <a:ext cx="3782907" cy="761999"/>
          </a:xfrm>
          <a:prstGeom prst="rect">
            <a:avLst/>
          </a:prstGeom>
          <a:noFill/>
          <a:ln/>
        </p:spPr>
        <p:txBody>
          <a:bodyPr wrap="square" rtlCol="0" anchor="ctr"/>
          <a:lstStyle/>
          <a:p>
            <a:r>
              <a:rPr lang="en-US" sz="3600" b="1" dirty="0">
                <a:solidFill>
                  <a:srgbClr val="FE8D3F"/>
                </a:solidFill>
                <a:latin typeface="Lucida Fax" panose="02060602050505020204" pitchFamily="18" charset="0"/>
                <a:ea typeface="Lucida Grande" pitchFamily="34" charset="-122"/>
                <a:cs typeface="Lucida Grande" pitchFamily="34" charset="-120"/>
              </a:rPr>
              <a:t>Methodologies</a:t>
            </a:r>
            <a:endParaRPr lang="en-US" sz="3600" dirty="0">
              <a:latin typeface="Lucida Fax" panose="02060602050505020204" pitchFamily="18" charset="0"/>
            </a:endParaRPr>
          </a:p>
        </p:txBody>
      </p:sp>
      <p:sp>
        <p:nvSpPr>
          <p:cNvPr id="8" name="Text 4"/>
          <p:cNvSpPr/>
          <p:nvPr/>
        </p:nvSpPr>
        <p:spPr>
          <a:xfrm>
            <a:off x="511386" y="787399"/>
            <a:ext cx="7670800" cy="3200400"/>
          </a:xfrm>
          <a:prstGeom prst="rect">
            <a:avLst/>
          </a:prstGeom>
          <a:noFill/>
          <a:ln/>
        </p:spPr>
        <p:txBody>
          <a:bodyPr wrap="square" rtlCol="0" anchor="t"/>
          <a:lstStyle/>
          <a:p>
            <a:endParaRPr lang="en-US" sz="1600" dirty="0">
              <a:solidFill>
                <a:srgbClr val="0F0F0F"/>
              </a:solidFill>
              <a:latin typeface="Söhne"/>
            </a:endParaRPr>
          </a:p>
          <a:p>
            <a:pPr algn="l">
              <a:lnSpc>
                <a:spcPct val="150000"/>
              </a:lnSpc>
            </a:pPr>
            <a:r>
              <a:rPr lang="en-US" sz="1600" b="0" i="0" dirty="0">
                <a:solidFill>
                  <a:srgbClr val="000000"/>
                </a:solidFill>
                <a:effectLst/>
                <a:latin typeface="Baskerville Old Face" panose="02020602080505020303" pitchFamily="18" charset="0"/>
              </a:rPr>
              <a:t>STEP 1: Ultrasonic Sensors sense the event.</a:t>
            </a:r>
          </a:p>
          <a:p>
            <a:pPr algn="l">
              <a:lnSpc>
                <a:spcPct val="150000"/>
              </a:lnSpc>
            </a:pPr>
            <a:r>
              <a:rPr lang="en-US" sz="1600" b="0" i="0" dirty="0">
                <a:solidFill>
                  <a:srgbClr val="000000"/>
                </a:solidFill>
                <a:effectLst/>
                <a:latin typeface="Baskerville Old Face" panose="02020602080505020303" pitchFamily="18" charset="0"/>
              </a:rPr>
              <a:t>STEP 2: </a:t>
            </a:r>
            <a:r>
              <a:rPr lang="en-US" sz="1600" b="0" i="0" dirty="0" err="1">
                <a:solidFill>
                  <a:srgbClr val="000000"/>
                </a:solidFill>
                <a:effectLst/>
                <a:latin typeface="Baskerville Old Face" panose="02020602080505020303" pitchFamily="18" charset="0"/>
              </a:rPr>
              <a:t>ThingSpeak</a:t>
            </a:r>
            <a:r>
              <a:rPr lang="en-US" sz="1600" b="0" i="0" dirty="0">
                <a:solidFill>
                  <a:srgbClr val="000000"/>
                </a:solidFill>
                <a:effectLst/>
                <a:latin typeface="Baskerville Old Face" panose="02020602080505020303" pitchFamily="18" charset="0"/>
              </a:rPr>
              <a:t> is used to track the inventory.</a:t>
            </a:r>
          </a:p>
          <a:p>
            <a:pPr algn="l">
              <a:lnSpc>
                <a:spcPct val="150000"/>
              </a:lnSpc>
            </a:pPr>
            <a:r>
              <a:rPr lang="en-US" sz="1600" b="0" i="0" dirty="0">
                <a:solidFill>
                  <a:srgbClr val="000000"/>
                </a:solidFill>
                <a:effectLst/>
                <a:latin typeface="Baskerville Old Face" panose="02020602080505020303" pitchFamily="18" charset="0"/>
              </a:rPr>
              <a:t>STEP </a:t>
            </a:r>
            <a:r>
              <a:rPr lang="en-US" sz="1600" dirty="0">
                <a:solidFill>
                  <a:srgbClr val="000000"/>
                </a:solidFill>
                <a:latin typeface="Baskerville Old Face" panose="02020602080505020303" pitchFamily="18" charset="0"/>
              </a:rPr>
              <a:t>3</a:t>
            </a:r>
            <a:r>
              <a:rPr lang="en-US" sz="1600" b="0" i="0" dirty="0">
                <a:solidFill>
                  <a:srgbClr val="000000"/>
                </a:solidFill>
                <a:effectLst/>
                <a:latin typeface="Baskerville Old Face" panose="02020602080505020303" pitchFamily="18" charset="0"/>
              </a:rPr>
              <a:t>: The system is connected to the Internet using a wireless Wi-Fi module </a:t>
            </a:r>
            <a:r>
              <a:rPr lang="en-US" sz="1600" b="0" i="0" dirty="0" err="1">
                <a:solidFill>
                  <a:srgbClr val="000000"/>
                </a:solidFill>
                <a:effectLst/>
                <a:latin typeface="Baskerville Old Face" panose="02020602080505020303" pitchFamily="18" charset="0"/>
              </a:rPr>
              <a:t>NodeMCU</a:t>
            </a:r>
            <a:r>
              <a:rPr lang="en-US" sz="1600" b="0" i="0" dirty="0">
                <a:solidFill>
                  <a:srgbClr val="000000"/>
                </a:solidFill>
                <a:effectLst/>
                <a:latin typeface="Baskerville Old Face" panose="02020602080505020303" pitchFamily="18" charset="0"/>
              </a:rPr>
              <a:t>.</a:t>
            </a:r>
          </a:p>
          <a:p>
            <a:pPr algn="l">
              <a:lnSpc>
                <a:spcPct val="150000"/>
              </a:lnSpc>
            </a:pPr>
            <a:r>
              <a:rPr lang="en-US" sz="1600" b="0" i="0" dirty="0">
                <a:solidFill>
                  <a:srgbClr val="000000"/>
                </a:solidFill>
                <a:effectLst/>
                <a:latin typeface="Baskerville Old Face" panose="02020602080505020303" pitchFamily="18" charset="0"/>
              </a:rPr>
              <a:t>STEP 4: Creates an </a:t>
            </a:r>
            <a:r>
              <a:rPr lang="en-US" sz="1600" b="0" i="0" dirty="0" err="1">
                <a:solidFill>
                  <a:srgbClr val="000000"/>
                </a:solidFill>
                <a:effectLst/>
                <a:latin typeface="Baskerville Old Face" panose="02020602080505020303" pitchFamily="18" charset="0"/>
              </a:rPr>
              <a:t>Emai</a:t>
            </a:r>
            <a:r>
              <a:rPr lang="en-US" sz="1600" dirty="0" err="1">
                <a:solidFill>
                  <a:srgbClr val="000000"/>
                </a:solidFill>
                <a:latin typeface="Baskerville Old Face" panose="02020602080505020303" pitchFamily="18" charset="0"/>
              </a:rPr>
              <a:t>L</a:t>
            </a:r>
            <a:r>
              <a:rPr lang="en-US" sz="1600" dirty="0">
                <a:solidFill>
                  <a:srgbClr val="000000"/>
                </a:solidFill>
                <a:latin typeface="Baskerville Old Face" panose="02020602080505020303" pitchFamily="18" charset="0"/>
              </a:rPr>
              <a:t>.</a:t>
            </a:r>
            <a:endParaRPr lang="en-US" sz="1600" b="0" i="0" dirty="0">
              <a:solidFill>
                <a:srgbClr val="000000"/>
              </a:solidFill>
              <a:effectLst/>
              <a:latin typeface="Baskerville Old Face" panose="02020602080505020303" pitchFamily="18" charset="0"/>
            </a:endParaRPr>
          </a:p>
          <a:p>
            <a:pPr>
              <a:lnSpc>
                <a:spcPct val="150000"/>
              </a:lnSpc>
            </a:pPr>
            <a:r>
              <a:rPr lang="en-US" sz="1600" b="0" i="0" dirty="0">
                <a:solidFill>
                  <a:srgbClr val="000000"/>
                </a:solidFill>
                <a:effectLst/>
                <a:latin typeface="Baskerville Old Face" panose="02020602080505020303" pitchFamily="18" charset="0"/>
              </a:rPr>
              <a:t>STEP 5: System sends a mail to alert understock.</a:t>
            </a:r>
            <a:endParaRPr lang="en-US" sz="1600" dirty="0">
              <a:solidFill>
                <a:srgbClr val="000000"/>
              </a:solidFill>
              <a:latin typeface="Baskerville Old Face" panose="02020602080505020303" pitchFamily="18" charset="0"/>
            </a:endParaRPr>
          </a:p>
          <a:p>
            <a:pPr algn="l"/>
            <a:endParaRPr lang="en-US" sz="1600" b="0" i="0" dirty="0">
              <a:solidFill>
                <a:srgbClr val="000000"/>
              </a:solidFill>
              <a:effectLst/>
              <a:latin typeface="ff2"/>
            </a:endParaRPr>
          </a:p>
          <a:p>
            <a:endParaRPr lang="en-US" sz="1600" dirty="0"/>
          </a:p>
        </p:txBody>
      </p:sp>
    </p:spTree>
    <p:extLst>
      <p:ext uri="{BB962C8B-B14F-4D97-AF65-F5344CB8AC3E}">
        <p14:creationId xmlns:p14="http://schemas.microsoft.com/office/powerpoint/2010/main" val="4141491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TotalTime>
  <Words>643</Words>
  <Application>Microsoft Office PowerPoint</Application>
  <PresentationFormat>On-screen Show (16:9)</PresentationFormat>
  <Paragraphs>79</Paragraphs>
  <Slides>13</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Arial</vt:lpstr>
      <vt:lpstr>Baskerville Old Face</vt:lpstr>
      <vt:lpstr>Calibri</vt:lpstr>
      <vt:lpstr>ff1</vt:lpstr>
      <vt:lpstr>ff2</vt:lpstr>
      <vt:lpstr>ff5</vt:lpstr>
      <vt:lpstr>Lucida Fax</vt:lpstr>
      <vt:lpstr>Lucida Grande</vt:lpstr>
      <vt:lpstr>Segoe UI</vt:lpstr>
      <vt:lpstr>Sitka Banner Semibold</vt:lpstr>
      <vt:lpstr>Söhne</vt:lpstr>
      <vt:lpstr>Symbol</vt:lpstr>
      <vt:lpstr>Office Theme</vt:lpstr>
      <vt:lpstr>Brainware University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SlideMake.com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Management System And It's Problems</dc:title>
  <dc:subject>Inventory Management System And It's Problems</dc:subject>
  <dc:creator>SlideMake.com</dc:creator>
  <cp:lastModifiedBy>PURNIMA MAITY</cp:lastModifiedBy>
  <cp:revision>31</cp:revision>
  <dcterms:created xsi:type="dcterms:W3CDTF">2023-11-22T15:13:31Z</dcterms:created>
  <dcterms:modified xsi:type="dcterms:W3CDTF">2024-01-20T05:47:40Z</dcterms:modified>
</cp:coreProperties>
</file>